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257" r:id="rId2"/>
    <p:sldId id="401" r:id="rId3"/>
    <p:sldId id="258" r:id="rId4"/>
    <p:sldId id="260" r:id="rId5"/>
    <p:sldId id="262" r:id="rId6"/>
    <p:sldId id="263" r:id="rId7"/>
    <p:sldId id="265" r:id="rId8"/>
    <p:sldId id="403" r:id="rId9"/>
    <p:sldId id="266" r:id="rId10"/>
    <p:sldId id="264" r:id="rId11"/>
    <p:sldId id="318" r:id="rId12"/>
    <p:sldId id="320" r:id="rId13"/>
    <p:sldId id="366" r:id="rId14"/>
    <p:sldId id="324" r:id="rId15"/>
    <p:sldId id="325" r:id="rId16"/>
    <p:sldId id="326" r:id="rId17"/>
    <p:sldId id="327" r:id="rId18"/>
    <p:sldId id="330" r:id="rId19"/>
    <p:sldId id="331" r:id="rId20"/>
    <p:sldId id="335" r:id="rId21"/>
    <p:sldId id="336" r:id="rId22"/>
    <p:sldId id="339" r:id="rId23"/>
    <p:sldId id="340" r:id="rId24"/>
    <p:sldId id="342" r:id="rId25"/>
    <p:sldId id="282" r:id="rId26"/>
    <p:sldId id="345" r:id="rId27"/>
    <p:sldId id="295" r:id="rId28"/>
    <p:sldId id="296" r:id="rId29"/>
    <p:sldId id="297" r:id="rId30"/>
    <p:sldId id="311" r:id="rId31"/>
    <p:sldId id="287" r:id="rId32"/>
    <p:sldId id="288" r:id="rId33"/>
    <p:sldId id="289" r:id="rId34"/>
    <p:sldId id="290" r:id="rId35"/>
    <p:sldId id="291" r:id="rId36"/>
    <p:sldId id="358" r:id="rId37"/>
    <p:sldId id="278" r:id="rId38"/>
    <p:sldId id="391" r:id="rId39"/>
    <p:sldId id="390" r:id="rId40"/>
    <p:sldId id="392" r:id="rId41"/>
    <p:sldId id="393" r:id="rId42"/>
    <p:sldId id="394" r:id="rId43"/>
    <p:sldId id="384" r:id="rId44"/>
    <p:sldId id="332" r:id="rId45"/>
    <p:sldId id="386" r:id="rId46"/>
    <p:sldId id="387" r:id="rId47"/>
    <p:sldId id="388" r:id="rId48"/>
    <p:sldId id="405" r:id="rId49"/>
    <p:sldId id="398" r:id="rId50"/>
    <p:sldId id="389" r:id="rId51"/>
    <p:sldId id="341" r:id="rId52"/>
    <p:sldId id="378" r:id="rId53"/>
    <p:sldId id="380" r:id="rId54"/>
    <p:sldId id="406" r:id="rId55"/>
    <p:sldId id="354" r:id="rId56"/>
    <p:sldId id="348" r:id="rId57"/>
    <p:sldId id="369" r:id="rId58"/>
    <p:sldId id="356" r:id="rId59"/>
    <p:sldId id="407" r:id="rId60"/>
    <p:sldId id="408" r:id="rId61"/>
    <p:sldId id="409" r:id="rId62"/>
    <p:sldId id="315" r:id="rId63"/>
    <p:sldId id="30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a:srgbClr val="B5CF61"/>
    <a:srgbClr val="660066"/>
    <a:srgbClr val="CC99FF"/>
    <a:srgbClr val="808000"/>
    <a:srgbClr val="00FF00"/>
    <a:srgbClr val="FF33CC"/>
    <a:srgbClr val="FF6600"/>
    <a:srgbClr val="990099"/>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47" autoAdjust="0"/>
    <p:restoredTop sz="89668" autoAdjust="0"/>
  </p:normalViewPr>
  <p:slideViewPr>
    <p:cSldViewPr snapToGrid="0">
      <p:cViewPr varScale="1">
        <p:scale>
          <a:sx n="65" d="100"/>
          <a:sy n="65" d="100"/>
        </p:scale>
        <p:origin x="30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A39AA-25D0-4C2F-8EC0-27D80B8C4024}" type="datetimeFigureOut">
              <a:rPr lang="en-MY" smtClean="0"/>
              <a:t>25/9/2018</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5861C2-F475-4F81-99A7-AC5737442FDD}" type="slidenum">
              <a:rPr lang="en-MY" smtClean="0"/>
              <a:t>‹#›</a:t>
            </a:fld>
            <a:endParaRPr lang="en-MY"/>
          </a:p>
        </p:txBody>
      </p:sp>
    </p:spTree>
    <p:extLst>
      <p:ext uri="{BB962C8B-B14F-4D97-AF65-F5344CB8AC3E}">
        <p14:creationId xmlns:p14="http://schemas.microsoft.com/office/powerpoint/2010/main" val="910878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medicine.medscape.com/article/248108-overview"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emedicine.medscape.com/article/907273-overview" TargetMode="External"/><Relationship Id="rId4" Type="http://schemas.openxmlformats.org/officeDocument/2006/relationships/hyperlink" Target="http://emedicine.medscape.com/article/433855-overview"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adiopaedia.org/articles/intracerebral-haemorrhag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3</a:t>
            </a:fld>
            <a:endParaRPr lang="en-MY"/>
          </a:p>
        </p:txBody>
      </p:sp>
    </p:spTree>
    <p:extLst>
      <p:ext uri="{BB962C8B-B14F-4D97-AF65-F5344CB8AC3E}">
        <p14:creationId xmlns:p14="http://schemas.microsoft.com/office/powerpoint/2010/main" val="712201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A </a:t>
            </a:r>
            <a:r>
              <a:rPr lang="en-MY" sz="1200" b="0" i="0" u="none" strike="noStrike" kern="1200" dirty="0">
                <a:solidFill>
                  <a:schemeClr val="tx1"/>
                </a:solidFill>
                <a:effectLst/>
                <a:latin typeface="+mn-lt"/>
                <a:ea typeface="+mn-ea"/>
                <a:cs typeface="+mn-cs"/>
                <a:hlinkClick r:id="rId3"/>
              </a:rPr>
              <a:t>skull fracture</a:t>
            </a:r>
            <a:r>
              <a:rPr lang="en-MY" sz="1200" b="0" i="0" kern="1200" dirty="0">
                <a:solidFill>
                  <a:schemeClr val="tx1"/>
                </a:solidFill>
                <a:effectLst/>
                <a:latin typeface="+mn-lt"/>
                <a:ea typeface="+mn-ea"/>
                <a:cs typeface="+mn-cs"/>
              </a:rPr>
              <a:t> is a break in the skull bone and generally occurs as a result of direct impact. The skull is deformed by localized impact, which may damage the cranial contents even when the skull does not fracture. If the force and deformation is excessive, the </a:t>
            </a:r>
            <a:r>
              <a:rPr lang="en-MY" sz="1200" b="0" i="0" u="none" strike="noStrike" kern="1200" dirty="0">
                <a:solidFill>
                  <a:schemeClr val="tx1"/>
                </a:solidFill>
                <a:effectLst/>
                <a:latin typeface="+mn-lt"/>
                <a:ea typeface="+mn-ea"/>
                <a:cs typeface="+mn-cs"/>
                <a:hlinkClick r:id="rId4"/>
              </a:rPr>
              <a:t>skull fractures</a:t>
            </a:r>
            <a:r>
              <a:rPr lang="en-MY" sz="1200" b="0" i="0" kern="1200" dirty="0">
                <a:solidFill>
                  <a:schemeClr val="tx1"/>
                </a:solidFill>
                <a:effectLst/>
                <a:latin typeface="+mn-lt"/>
                <a:ea typeface="+mn-ea"/>
                <a:cs typeface="+mn-cs"/>
              </a:rPr>
              <a:t> at or near the site of impact. Uncomplicated skull fractures themselves rarely produce neurologic deficit, but the associated intracranial injury may have serious neurologic sequelae. A fracture indicates that substantial force has been applied to the </a:t>
            </a:r>
            <a:r>
              <a:rPr lang="en-MY" sz="1200" b="0" i="0" u="none" strike="noStrike" kern="1200" dirty="0">
                <a:solidFill>
                  <a:schemeClr val="tx1"/>
                </a:solidFill>
                <a:effectLst/>
                <a:latin typeface="+mn-lt"/>
                <a:ea typeface="+mn-ea"/>
                <a:cs typeface="+mn-cs"/>
                <a:hlinkClick r:id="rId5"/>
              </a:rPr>
              <a:t>head</a:t>
            </a:r>
            <a:r>
              <a:rPr lang="en-MY" sz="1200" b="0" i="0" kern="1200" dirty="0">
                <a:solidFill>
                  <a:schemeClr val="tx1"/>
                </a:solidFill>
                <a:effectLst/>
                <a:latin typeface="+mn-lt"/>
                <a:ea typeface="+mn-ea"/>
                <a:cs typeface="+mn-cs"/>
              </a:rPr>
              <a:t> and is likely to have damaged the cranial contents.</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14</a:t>
            </a:fld>
            <a:endParaRPr lang="en-MY"/>
          </a:p>
        </p:txBody>
      </p:sp>
    </p:spTree>
    <p:extLst>
      <p:ext uri="{BB962C8B-B14F-4D97-AF65-F5344CB8AC3E}">
        <p14:creationId xmlns:p14="http://schemas.microsoft.com/office/powerpoint/2010/main" val="687746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u="none" strike="noStrike" kern="1200" baseline="0" dirty="0">
                <a:solidFill>
                  <a:schemeClr val="tx1"/>
                </a:solidFill>
                <a:latin typeface="+mn-lt"/>
                <a:ea typeface="+mn-ea"/>
                <a:cs typeface="+mn-cs"/>
              </a:rPr>
              <a:t>Diffuse brain injuries range from mild concussions, in which the head CT is normal, to severe hypoxic, ischemic injuries. With a concussion, the patient has a transient, </a:t>
            </a:r>
            <a:r>
              <a:rPr lang="en-MY" sz="1200" b="0" i="0" u="none" strike="noStrike" kern="1200" baseline="0" dirty="0" err="1">
                <a:solidFill>
                  <a:schemeClr val="tx1"/>
                </a:solidFill>
                <a:latin typeface="+mn-lt"/>
                <a:ea typeface="+mn-ea"/>
                <a:cs typeface="+mn-cs"/>
              </a:rPr>
              <a:t>nonfocal</a:t>
            </a:r>
            <a:r>
              <a:rPr lang="en-MY" sz="1200" b="0" i="0" u="none" strike="noStrike" kern="1200" baseline="0" dirty="0">
                <a:solidFill>
                  <a:schemeClr val="tx1"/>
                </a:solidFill>
                <a:latin typeface="+mn-lt"/>
                <a:ea typeface="+mn-ea"/>
                <a:cs typeface="+mn-cs"/>
              </a:rPr>
              <a:t> neurological disturbance that often includes loss of consciousness. Severe diffuse injuries often</a:t>
            </a:r>
          </a:p>
          <a:p>
            <a:r>
              <a:rPr lang="en-MY" sz="1200" b="0" i="0" u="none" strike="noStrike" kern="1200" baseline="0" dirty="0">
                <a:solidFill>
                  <a:schemeClr val="tx1"/>
                </a:solidFill>
                <a:latin typeface="+mn-lt"/>
                <a:ea typeface="+mn-ea"/>
                <a:cs typeface="+mn-cs"/>
              </a:rPr>
              <a:t>result from a hypoxic, ischemic insult to the brain from prolonged shock or </a:t>
            </a:r>
            <a:r>
              <a:rPr lang="en-MY" sz="1200" b="0" i="0" u="none" strike="noStrike" kern="1200" baseline="0" dirty="0" err="1">
                <a:solidFill>
                  <a:schemeClr val="tx1"/>
                </a:solidFill>
                <a:latin typeface="+mn-lt"/>
                <a:ea typeface="+mn-ea"/>
                <a:cs typeface="+mn-cs"/>
              </a:rPr>
              <a:t>apnea</a:t>
            </a:r>
            <a:r>
              <a:rPr lang="en-MY" sz="1200" b="0" i="0" u="none" strike="noStrike" kern="1200" baseline="0" dirty="0">
                <a:solidFill>
                  <a:schemeClr val="tx1"/>
                </a:solidFill>
                <a:latin typeface="+mn-lt"/>
                <a:ea typeface="+mn-ea"/>
                <a:cs typeface="+mn-cs"/>
              </a:rPr>
              <a:t> occurring immediately after the trauma. I</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15</a:t>
            </a:fld>
            <a:endParaRPr lang="en-MY"/>
          </a:p>
        </p:txBody>
      </p:sp>
    </p:spTree>
    <p:extLst>
      <p:ext uri="{BB962C8B-B14F-4D97-AF65-F5344CB8AC3E}">
        <p14:creationId xmlns:p14="http://schemas.microsoft.com/office/powerpoint/2010/main" val="1276111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Secondary neurotoxic</a:t>
            </a:r>
            <a:r>
              <a:rPr lang="en-MY" baseline="0" dirty="0"/>
              <a:t> cascade result in series of cellular and subcellular </a:t>
            </a:r>
            <a:r>
              <a:rPr lang="en-MY" baseline="0" dirty="0" err="1"/>
              <a:t>events.massive</a:t>
            </a:r>
            <a:r>
              <a:rPr lang="en-MY" baseline="0" dirty="0"/>
              <a:t> release of neurotransmitter such as glutamate to presynaptic space will cause ionic shift activate cytoplasmic and nuclear enzymes induce mitochondrial damage and lead to cell death and necrosis.</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17</a:t>
            </a:fld>
            <a:endParaRPr lang="en-MY"/>
          </a:p>
        </p:txBody>
      </p:sp>
    </p:spTree>
    <p:extLst>
      <p:ext uri="{BB962C8B-B14F-4D97-AF65-F5344CB8AC3E}">
        <p14:creationId xmlns:p14="http://schemas.microsoft.com/office/powerpoint/2010/main" val="1410803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18</a:t>
            </a:fld>
            <a:endParaRPr lang="en-MY"/>
          </a:p>
        </p:txBody>
      </p:sp>
    </p:spTree>
    <p:extLst>
      <p:ext uri="{BB962C8B-B14F-4D97-AF65-F5344CB8AC3E}">
        <p14:creationId xmlns:p14="http://schemas.microsoft.com/office/powerpoint/2010/main" val="951180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20</a:t>
            </a:fld>
            <a:endParaRPr lang="en-MY"/>
          </a:p>
        </p:txBody>
      </p:sp>
    </p:spTree>
    <p:extLst>
      <p:ext uri="{BB962C8B-B14F-4D97-AF65-F5344CB8AC3E}">
        <p14:creationId xmlns:p14="http://schemas.microsoft.com/office/powerpoint/2010/main" val="4042583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21</a:t>
            </a:fld>
            <a:endParaRPr lang="en-MY"/>
          </a:p>
        </p:txBody>
      </p:sp>
    </p:spTree>
    <p:extLst>
      <p:ext uri="{BB962C8B-B14F-4D97-AF65-F5344CB8AC3E}">
        <p14:creationId xmlns:p14="http://schemas.microsoft.com/office/powerpoint/2010/main" val="471659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dirty="0"/>
              <a:t>Hypotension usually is not due to the brain injury</a:t>
            </a:r>
          </a:p>
          <a:p>
            <a:r>
              <a:rPr lang="en-MY" sz="1200" dirty="0"/>
              <a:t>itself, except in the terminal stages when medullary</a:t>
            </a:r>
          </a:p>
          <a:p>
            <a:r>
              <a:rPr lang="en-MY" sz="1200" dirty="0"/>
              <a:t>failure supervenes or there is a concomitant</a:t>
            </a:r>
          </a:p>
          <a:p>
            <a:r>
              <a:rPr lang="en-MY" sz="1200" dirty="0"/>
              <a:t>spinal cord injury. Intracranial </a:t>
            </a:r>
            <a:r>
              <a:rPr lang="en-MY" sz="1200" dirty="0" err="1"/>
              <a:t>hemorrhage</a:t>
            </a:r>
            <a:r>
              <a:rPr lang="en-MY" sz="1200" dirty="0"/>
              <a:t> cannot</a:t>
            </a:r>
          </a:p>
          <a:p>
            <a:r>
              <a:rPr lang="en-MY" sz="1200" dirty="0"/>
              <a:t>cause </a:t>
            </a:r>
            <a:r>
              <a:rPr lang="en-MY" sz="1200" dirty="0" err="1"/>
              <a:t>hemorrhagic</a:t>
            </a:r>
            <a:r>
              <a:rPr lang="en-MY" sz="1200" dirty="0"/>
              <a:t> shock. If the patient is hypotensive,</a:t>
            </a:r>
          </a:p>
          <a:p>
            <a:r>
              <a:rPr lang="en-MY" sz="1200" dirty="0"/>
              <a:t>Remember, the neurological examination of patients</a:t>
            </a:r>
          </a:p>
          <a:p>
            <a:r>
              <a:rPr lang="en-MY" sz="1200" dirty="0"/>
              <a:t>with hypotension is unreliable. Hypotensive patients</a:t>
            </a:r>
          </a:p>
          <a:p>
            <a:r>
              <a:rPr lang="en-MY" sz="1200" dirty="0"/>
              <a:t>who are unresponsive to any form of stimulation</a:t>
            </a:r>
          </a:p>
          <a:p>
            <a:r>
              <a:rPr lang="en-MY" sz="1200" dirty="0"/>
              <a:t>can recover and substantially improve soon after</a:t>
            </a:r>
          </a:p>
          <a:p>
            <a:r>
              <a:rPr lang="en-MY" sz="1200" dirty="0"/>
              <a:t>normal blood pressure is restored. It is crucial to</a:t>
            </a:r>
          </a:p>
          <a:p>
            <a:r>
              <a:rPr lang="en-MY" sz="1200" dirty="0"/>
              <a:t>immediately seek and treat the primary source of</a:t>
            </a:r>
          </a:p>
          <a:p>
            <a:r>
              <a:rPr lang="en-MY" sz="1200" dirty="0"/>
              <a:t>the hypotension.</a:t>
            </a:r>
          </a:p>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23</a:t>
            </a:fld>
            <a:endParaRPr lang="en-MY"/>
          </a:p>
        </p:txBody>
      </p:sp>
    </p:spTree>
    <p:extLst>
      <p:ext uri="{BB962C8B-B14F-4D97-AF65-F5344CB8AC3E}">
        <p14:creationId xmlns:p14="http://schemas.microsoft.com/office/powerpoint/2010/main" val="702147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AMPLE</a:t>
            </a:r>
          </a:p>
          <a:p>
            <a:r>
              <a:rPr lang="en-MY" dirty="0"/>
              <a:t>Obtain an accurate history: </a:t>
            </a:r>
          </a:p>
          <a:p>
            <a:pPr lvl="2"/>
            <a:r>
              <a:rPr lang="en-MY" dirty="0"/>
              <a:t>The patient, witnesses, and EMS crews </a:t>
            </a:r>
          </a:p>
          <a:p>
            <a:pPr lvl="2"/>
            <a:r>
              <a:rPr lang="en-MY" dirty="0"/>
              <a:t>Mechanism of injury and overall severity of TBI </a:t>
            </a:r>
            <a:r>
              <a:rPr lang="en-MY" dirty="0" err="1"/>
              <a:t>e.g</a:t>
            </a:r>
            <a:r>
              <a:rPr lang="en-MY" dirty="0"/>
              <a:t>: height of fall, impact surface condition, damage sustained to vehicle, airbag deployment, seat belt use, history of ejection from the vehicle, or report of fatalities at the scene. </a:t>
            </a:r>
          </a:p>
          <a:p>
            <a:r>
              <a:rPr lang="en-MY" dirty="0"/>
              <a:t>Premorbid medical history, medications, drug use, and/or alcohol intoxication </a:t>
            </a:r>
          </a:p>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25</a:t>
            </a:fld>
            <a:endParaRPr lang="en-MY"/>
          </a:p>
        </p:txBody>
      </p:sp>
    </p:spTree>
    <p:extLst>
      <p:ext uri="{BB962C8B-B14F-4D97-AF65-F5344CB8AC3E}">
        <p14:creationId xmlns:p14="http://schemas.microsoft.com/office/powerpoint/2010/main" val="3037450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For patients with moderate or severe traumatic brain injury, clinicians must obtain a head CT scan as soon as possible after hemodynamic normalization. CT scanning also should be repeated whenever there is a change in the patient’s clinical status and routinely within 24 hours of injury for patients with </a:t>
            </a:r>
            <a:r>
              <a:rPr lang="en-MY" dirty="0" err="1"/>
              <a:t>subfrontal</a:t>
            </a:r>
            <a:r>
              <a:rPr lang="en-MY" dirty="0"/>
              <a:t>/ temporal </a:t>
            </a:r>
            <a:r>
              <a:rPr lang="en-MY" dirty="0" err="1"/>
              <a:t>intraparenchymal</a:t>
            </a:r>
            <a:r>
              <a:rPr lang="en-MY" dirty="0"/>
              <a:t> contusions, patients receiving anticoagulation therapy, patients older than 65 years, and patients who have an intracranial </a:t>
            </a:r>
            <a:r>
              <a:rPr lang="en-MY" dirty="0" err="1"/>
              <a:t>hemorrhage</a:t>
            </a:r>
            <a:r>
              <a:rPr lang="en-MY" dirty="0"/>
              <a:t> with a volume of &gt;10 </a:t>
            </a:r>
            <a:r>
              <a:rPr lang="en-MY" dirty="0" err="1"/>
              <a:t>mL.</a:t>
            </a:r>
            <a:r>
              <a:rPr lang="en-MY" dirty="0"/>
              <a:t> CT findings of significance include scalp swelling and </a:t>
            </a:r>
            <a:r>
              <a:rPr lang="en-MY" dirty="0" err="1"/>
              <a:t>subgaleal</a:t>
            </a:r>
            <a:r>
              <a:rPr lang="en-MY" dirty="0"/>
              <a:t> hematomas at the region of impact.</a:t>
            </a:r>
          </a:p>
          <a:p>
            <a:r>
              <a:rPr lang="en-MY" dirty="0"/>
              <a:t>Skull fractures can be seen better with bone windows but are often apparent even on the soft-tissue windows. Crucial CT findings are intracranial blood, contusions, shift of midline structures (mass effect), and obliteration of the basal cisterns (see n </a:t>
            </a:r>
            <a:r>
              <a:rPr lang="en-MY" b="1" dirty="0"/>
              <a:t>FIGURE 6-7</a:t>
            </a:r>
            <a:r>
              <a:rPr lang="en-MY" dirty="0"/>
              <a:t>). A shift of 5 mm or greater often indicates the need for surgery to evacuate the blood clot or contusion causing the shift.</a:t>
            </a:r>
          </a:p>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26</a:t>
            </a:fld>
            <a:endParaRPr lang="en-MY"/>
          </a:p>
        </p:txBody>
      </p:sp>
    </p:spTree>
    <p:extLst>
      <p:ext uri="{BB962C8B-B14F-4D97-AF65-F5344CB8AC3E}">
        <p14:creationId xmlns:p14="http://schemas.microsoft.com/office/powerpoint/2010/main" val="488027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27</a:t>
            </a:fld>
            <a:endParaRPr lang="en-MY"/>
          </a:p>
        </p:txBody>
      </p:sp>
    </p:spTree>
    <p:extLst>
      <p:ext uri="{BB962C8B-B14F-4D97-AF65-F5344CB8AC3E}">
        <p14:creationId xmlns:p14="http://schemas.microsoft.com/office/powerpoint/2010/main" val="483973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4</a:t>
            </a:fld>
            <a:endParaRPr lang="en-MY"/>
          </a:p>
        </p:txBody>
      </p:sp>
    </p:spTree>
    <p:extLst>
      <p:ext uri="{BB962C8B-B14F-4D97-AF65-F5344CB8AC3E}">
        <p14:creationId xmlns:p14="http://schemas.microsoft.com/office/powerpoint/2010/main" val="877727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29</a:t>
            </a:fld>
            <a:endParaRPr lang="en-MY"/>
          </a:p>
        </p:txBody>
      </p:sp>
    </p:spTree>
    <p:extLst>
      <p:ext uri="{BB962C8B-B14F-4D97-AF65-F5344CB8AC3E}">
        <p14:creationId xmlns:p14="http://schemas.microsoft.com/office/powerpoint/2010/main" val="1464716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MY" dirty="0"/>
            </a:br>
            <a:r>
              <a:rPr lang="en-MY" dirty="0"/>
              <a:t>1. Review the CT of the head</a:t>
            </a:r>
            <a:br>
              <a:rPr lang="en-MY" dirty="0"/>
            </a:br>
            <a:r>
              <a:rPr lang="en-MY" dirty="0"/>
              <a:t>2. Find the slice with the largest haematoma (Slice X)</a:t>
            </a:r>
            <a:br>
              <a:rPr lang="en-MY" dirty="0"/>
            </a:br>
            <a:r>
              <a:rPr lang="en-MY" dirty="0"/>
              <a:t>3. Measure the longest diameter (in cm) of the  haematoma on the 'Slice X'; This diameter would be 'A'</a:t>
            </a:r>
            <a:br>
              <a:rPr lang="en-MY" dirty="0"/>
            </a:br>
            <a:r>
              <a:rPr lang="en-MY" dirty="0"/>
              <a:t>4. On the slice 'X', measure the longest diameter perpendicular to 'A'. This measurement would be 'B'</a:t>
            </a:r>
            <a:br>
              <a:rPr lang="en-MY" dirty="0"/>
            </a:br>
            <a:r>
              <a:rPr lang="en-MY" dirty="0"/>
              <a:t>5. Provided the slice thickness is 1cm (i.e. 10 mm), The 'C' can be ascertained in the following way:</a:t>
            </a:r>
            <a:br>
              <a:rPr lang="en-MY" dirty="0"/>
            </a:br>
            <a:r>
              <a:rPr lang="en-MY" dirty="0"/>
              <a:t>5a. For the Slice 'X' ascribe 1 to C</a:t>
            </a:r>
            <a:br>
              <a:rPr lang="en-MY" dirty="0"/>
            </a:br>
            <a:r>
              <a:rPr lang="en-MY" dirty="0"/>
              <a:t>5b. Add 1 to 'C', for every CT slice with the haematoma with an area &gt; 75 % of that seen in slice X</a:t>
            </a:r>
            <a:br>
              <a:rPr lang="en-MY" dirty="0"/>
            </a:br>
            <a:r>
              <a:rPr lang="en-MY" dirty="0"/>
              <a:t>5c. Add 0.5 to 'C', for every CT slice with the haematoma with an area 75 %-25% of that seen in slice X</a:t>
            </a:r>
            <a:br>
              <a:rPr lang="en-MY" dirty="0"/>
            </a:br>
            <a:r>
              <a:rPr lang="en-MY" dirty="0"/>
              <a:t>5d. Ignore any slices which appear to have haematoma area less than 25 % of that seen in slice X</a:t>
            </a:r>
            <a:br>
              <a:rPr lang="en-MY" dirty="0"/>
            </a:br>
            <a:r>
              <a:rPr lang="en-MY" dirty="0"/>
              <a:t>6. Haematoma volume = (A * B * C) / 2</a:t>
            </a:r>
          </a:p>
          <a:p>
            <a:endParaRPr lang="en-MY" dirty="0"/>
          </a:p>
          <a:p>
            <a:r>
              <a:rPr lang="en-MY" sz="1200" b="1" i="0" kern="1200" dirty="0">
                <a:solidFill>
                  <a:schemeClr val="tx1"/>
                </a:solidFill>
                <a:effectLst/>
                <a:latin typeface="+mn-lt"/>
                <a:ea typeface="+mn-ea"/>
                <a:cs typeface="+mn-cs"/>
              </a:rPr>
              <a:t>ABC/2</a:t>
            </a:r>
            <a:r>
              <a:rPr lang="en-MY" sz="1200" b="0" i="0" kern="1200" dirty="0">
                <a:solidFill>
                  <a:schemeClr val="tx1"/>
                </a:solidFill>
                <a:effectLst/>
                <a:latin typeface="+mn-lt"/>
                <a:ea typeface="+mn-ea"/>
                <a:cs typeface="+mn-cs"/>
              </a:rPr>
              <a:t> is a fast and simple method for estimating the volume of </a:t>
            </a:r>
            <a:r>
              <a:rPr lang="en-MY" sz="1200" b="0" i="0" u="none" strike="noStrike" kern="1200" dirty="0">
                <a:solidFill>
                  <a:schemeClr val="tx1"/>
                </a:solidFill>
                <a:effectLst/>
                <a:latin typeface="+mn-lt"/>
                <a:ea typeface="+mn-ea"/>
                <a:cs typeface="+mn-cs"/>
                <a:hlinkClick r:id="rId3"/>
              </a:rPr>
              <a:t>intracerebral haemorrhage</a:t>
            </a:r>
            <a:r>
              <a:rPr lang="en-MY" sz="1200" b="0" i="0" kern="1200" dirty="0">
                <a:solidFill>
                  <a:schemeClr val="tx1"/>
                </a:solidFill>
                <a:effectLst/>
                <a:latin typeface="+mn-lt"/>
                <a:ea typeface="+mn-ea"/>
                <a:cs typeface="+mn-cs"/>
              </a:rPr>
              <a:t> (or any other ellipsoid lesion for that matter) which does not require volumetric 3D analysis or software. Intracerebral haemorrhage volume is an important predictor of morbidity and mortality (and thus trial eligibility) which is often under-reported </a:t>
            </a:r>
            <a:r>
              <a:rPr lang="en-MY" sz="1200" b="0" i="0" kern="1200" baseline="30000" dirty="0">
                <a:solidFill>
                  <a:schemeClr val="tx1"/>
                </a:solidFill>
                <a:effectLst/>
                <a:latin typeface="+mn-lt"/>
                <a:ea typeface="+mn-ea"/>
                <a:cs typeface="+mn-cs"/>
              </a:rPr>
              <a:t>1</a:t>
            </a:r>
            <a:r>
              <a:rPr lang="en-MY" sz="1200" b="0" i="0" kern="1200" dirty="0">
                <a:solidFill>
                  <a:schemeClr val="tx1"/>
                </a:solidFill>
                <a:effectLst/>
                <a:latin typeface="+mn-lt"/>
                <a:ea typeface="+mn-ea"/>
                <a:cs typeface="+mn-cs"/>
              </a:rPr>
              <a:t>. It has been well-validated and correlates highly with volumes calculated by </a:t>
            </a:r>
            <a:r>
              <a:rPr lang="en-MY" sz="1200" b="0" i="0" kern="1200" dirty="0" err="1">
                <a:solidFill>
                  <a:schemeClr val="tx1"/>
                </a:solidFill>
                <a:effectLst/>
                <a:latin typeface="+mn-lt"/>
                <a:ea typeface="+mn-ea"/>
                <a:cs typeface="+mn-cs"/>
              </a:rPr>
              <a:t>planimetric</a:t>
            </a:r>
            <a:r>
              <a:rPr lang="en-MY" sz="1200" b="0" i="0" kern="1200" dirty="0">
                <a:solidFill>
                  <a:schemeClr val="tx1"/>
                </a:solidFill>
                <a:effectLst/>
                <a:latin typeface="+mn-lt"/>
                <a:ea typeface="+mn-ea"/>
                <a:cs typeface="+mn-cs"/>
              </a:rPr>
              <a:t> techniques </a:t>
            </a:r>
            <a:r>
              <a:rPr lang="en-MY" sz="1200" b="0" i="0" kern="1200" baseline="30000" dirty="0">
                <a:solidFill>
                  <a:schemeClr val="tx1"/>
                </a:solidFill>
                <a:effectLst/>
                <a:latin typeface="+mn-lt"/>
                <a:ea typeface="+mn-ea"/>
                <a:cs typeface="+mn-cs"/>
              </a:rPr>
              <a:t>2,3</a:t>
            </a:r>
            <a:r>
              <a:rPr lang="en-MY" sz="1200" b="0" i="0" kern="1200" dirty="0">
                <a:solidFill>
                  <a:schemeClr val="tx1"/>
                </a:solidFill>
                <a:effectLst/>
                <a:latin typeface="+mn-lt"/>
                <a:ea typeface="+mn-ea"/>
                <a:cs typeface="+mn-cs"/>
              </a:rPr>
              <a:t>.</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30</a:t>
            </a:fld>
            <a:endParaRPr lang="en-MY"/>
          </a:p>
        </p:txBody>
      </p:sp>
    </p:spTree>
    <p:extLst>
      <p:ext uri="{BB962C8B-B14F-4D97-AF65-F5344CB8AC3E}">
        <p14:creationId xmlns:p14="http://schemas.microsoft.com/office/powerpoint/2010/main" val="2962704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31</a:t>
            </a:fld>
            <a:endParaRPr lang="en-MY"/>
          </a:p>
        </p:txBody>
      </p:sp>
    </p:spTree>
    <p:extLst>
      <p:ext uri="{BB962C8B-B14F-4D97-AF65-F5344CB8AC3E}">
        <p14:creationId xmlns:p14="http://schemas.microsoft.com/office/powerpoint/2010/main" val="3098099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u="none" strike="noStrike" kern="1200" baseline="0" dirty="0">
                <a:solidFill>
                  <a:schemeClr val="tx1"/>
                </a:solidFill>
                <a:latin typeface="+mn-lt"/>
                <a:ea typeface="+mn-ea"/>
                <a:cs typeface="+mn-cs"/>
              </a:rPr>
              <a:t>CT scan, acute subdural hematomas are </a:t>
            </a:r>
            <a:r>
              <a:rPr lang="en-MY" sz="1200" b="0" i="0" u="none" strike="noStrike" kern="1200" baseline="0" dirty="0" err="1">
                <a:solidFill>
                  <a:schemeClr val="tx1"/>
                </a:solidFill>
                <a:latin typeface="+mn-lt"/>
                <a:ea typeface="+mn-ea"/>
                <a:cs typeface="+mn-cs"/>
              </a:rPr>
              <a:t>hyperdense</a:t>
            </a:r>
            <a:r>
              <a:rPr lang="en-MY" sz="1200" b="0" i="0" u="none" strike="noStrike" kern="1200" baseline="0" dirty="0">
                <a:solidFill>
                  <a:schemeClr val="tx1"/>
                </a:solidFill>
                <a:latin typeface="+mn-lt"/>
                <a:ea typeface="+mn-ea"/>
                <a:cs typeface="+mn-cs"/>
              </a:rPr>
              <a:t> (white), </a:t>
            </a:r>
            <a:r>
              <a:rPr lang="en-MY" sz="1200" b="0" i="0" u="none" strike="noStrike" kern="1200" baseline="0" dirty="0" err="1">
                <a:solidFill>
                  <a:schemeClr val="tx1"/>
                </a:solidFill>
                <a:latin typeface="+mn-lt"/>
                <a:ea typeface="+mn-ea"/>
                <a:cs typeface="+mn-cs"/>
              </a:rPr>
              <a:t>crescentshaped</a:t>
            </a:r>
            <a:endParaRPr lang="en-MY" sz="1200" b="0" i="0" u="none" strike="noStrike" kern="1200" baseline="0" dirty="0">
              <a:solidFill>
                <a:schemeClr val="tx1"/>
              </a:solidFill>
              <a:latin typeface="+mn-lt"/>
              <a:ea typeface="+mn-ea"/>
              <a:cs typeface="+mn-cs"/>
            </a:endParaRPr>
          </a:p>
          <a:p>
            <a:r>
              <a:rPr lang="en-MY" sz="1200" b="0" i="0" u="none" strike="noStrike" kern="1200" baseline="0" dirty="0">
                <a:solidFill>
                  <a:schemeClr val="tx1"/>
                </a:solidFill>
                <a:latin typeface="+mn-lt"/>
                <a:ea typeface="+mn-ea"/>
                <a:cs typeface="+mn-cs"/>
              </a:rPr>
              <a:t>lesions that cross suture lines.</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32</a:t>
            </a:fld>
            <a:endParaRPr lang="en-MY"/>
          </a:p>
        </p:txBody>
      </p:sp>
    </p:spTree>
    <p:extLst>
      <p:ext uri="{BB962C8B-B14F-4D97-AF65-F5344CB8AC3E}">
        <p14:creationId xmlns:p14="http://schemas.microsoft.com/office/powerpoint/2010/main" val="1705456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33</a:t>
            </a:fld>
            <a:endParaRPr lang="en-MY"/>
          </a:p>
        </p:txBody>
      </p:sp>
    </p:spTree>
    <p:extLst>
      <p:ext uri="{BB962C8B-B14F-4D97-AF65-F5344CB8AC3E}">
        <p14:creationId xmlns:p14="http://schemas.microsoft.com/office/powerpoint/2010/main" val="4188941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Most common </a:t>
            </a:r>
            <a:r>
              <a:rPr lang="en-MY" dirty="0" err="1"/>
              <a:t>ct</a:t>
            </a:r>
            <a:r>
              <a:rPr lang="en-MY" dirty="0"/>
              <a:t> finding in moderat</a:t>
            </a:r>
            <a:r>
              <a:rPr lang="en-MY" baseline="0" dirty="0"/>
              <a:t>e to severe </a:t>
            </a:r>
            <a:r>
              <a:rPr lang="en-MY" baseline="0" dirty="0" err="1"/>
              <a:t>tbi</a:t>
            </a:r>
            <a:endParaRPr lang="en-MY" baseline="0" dirty="0"/>
          </a:p>
          <a:p>
            <a:r>
              <a:rPr lang="en-MY" baseline="0" dirty="0"/>
              <a:t>In early injury it can be </a:t>
            </a:r>
            <a:r>
              <a:rPr lang="en-MY" baseline="0" dirty="0" err="1"/>
              <a:t>missed,usually</a:t>
            </a:r>
            <a:r>
              <a:rPr lang="en-MY" baseline="0" dirty="0"/>
              <a:t> will repeat after 6-8 hours.</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34</a:t>
            </a:fld>
            <a:endParaRPr lang="en-MY"/>
          </a:p>
        </p:txBody>
      </p:sp>
    </p:spTree>
    <p:extLst>
      <p:ext uri="{BB962C8B-B14F-4D97-AF65-F5344CB8AC3E}">
        <p14:creationId xmlns:p14="http://schemas.microsoft.com/office/powerpoint/2010/main" val="3442445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en-US" dirty="0"/>
              <a:t>(sudden deceleration generate</a:t>
            </a:r>
          </a:p>
          <a:p>
            <a:pPr marL="0" indent="0">
              <a:buNone/>
            </a:pPr>
            <a:r>
              <a:rPr lang="en-US" altLang="en-US" dirty="0"/>
              <a:t>   shearing force on neurons)</a:t>
            </a:r>
          </a:p>
          <a:p>
            <a:pPr marL="0" indent="0">
              <a:buNone/>
            </a:pPr>
            <a:r>
              <a:rPr lang="en-US" altLang="en-US" dirty="0"/>
              <a:t>Prevent 2</a:t>
            </a:r>
            <a:r>
              <a:rPr lang="en-US" altLang="en-US" baseline="30000" dirty="0"/>
              <a:t>nd</a:t>
            </a:r>
            <a:r>
              <a:rPr lang="en-US" altLang="en-US" dirty="0"/>
              <a:t> damage by reduce cerebral edema</a:t>
            </a:r>
          </a:p>
          <a:p>
            <a:pPr marL="0" indent="0">
              <a:buNone/>
            </a:pPr>
            <a:endParaRPr lang="en-US" altLang="en-US" dirty="0"/>
          </a:p>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35</a:t>
            </a:fld>
            <a:endParaRPr lang="en-MY"/>
          </a:p>
        </p:txBody>
      </p:sp>
    </p:spTree>
    <p:extLst>
      <p:ext uri="{BB962C8B-B14F-4D97-AF65-F5344CB8AC3E}">
        <p14:creationId xmlns:p14="http://schemas.microsoft.com/office/powerpoint/2010/main" val="1813890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The most common is </a:t>
            </a:r>
            <a:r>
              <a:rPr lang="en-MY" dirty="0" err="1"/>
              <a:t>uncal</a:t>
            </a:r>
            <a:r>
              <a:rPr lang="en-MY" dirty="0"/>
              <a:t> herniation, which occurs when the uncus of the temporal lobe is displaced inferiorly through the medial edge of the tentorium. This is usually caused by an expanding lesion in the temporal lobe or lateral middle fossa. </a:t>
            </a:r>
          </a:p>
          <a:p>
            <a:r>
              <a:rPr lang="en-MY" b="1" dirty="0" err="1"/>
              <a:t>Uncal</a:t>
            </a:r>
            <a:r>
              <a:rPr lang="en-MY" b="1" dirty="0"/>
              <a:t> </a:t>
            </a:r>
            <a:r>
              <a:rPr lang="en-MY" b="1" dirty="0" err="1"/>
              <a:t>transtentorial</a:t>
            </a:r>
            <a:r>
              <a:rPr lang="en-MY" b="1" dirty="0"/>
              <a:t> herniation leads to compression of parasympathetic </a:t>
            </a:r>
            <a:r>
              <a:rPr lang="en-MY" b="1" dirty="0" err="1"/>
              <a:t>fibers</a:t>
            </a:r>
            <a:r>
              <a:rPr lang="en-MY" b="1" dirty="0"/>
              <a:t> running with the third cranial (oculomotor) nerve, causing an ipsilateral fixed and dilated pupil due to unopposed sympathetic tone. </a:t>
            </a:r>
          </a:p>
          <a:p>
            <a:r>
              <a:rPr lang="en-MY" b="1" dirty="0"/>
              <a:t>Further herniation compresses the pyramidal tract, which results in contralateral motor paralysis. </a:t>
            </a:r>
          </a:p>
          <a:p>
            <a:r>
              <a:rPr lang="en-MY" dirty="0"/>
              <a:t>In some cases, the pupillary changes can be contralateral, whereas the motor changes are ipsilateral.</a:t>
            </a:r>
          </a:p>
          <a:p>
            <a:r>
              <a:rPr lang="en-MY" dirty="0"/>
              <a:t>Central </a:t>
            </a:r>
            <a:r>
              <a:rPr lang="en-MY" dirty="0" err="1"/>
              <a:t>transtentorial</a:t>
            </a:r>
            <a:r>
              <a:rPr lang="en-MY" dirty="0"/>
              <a:t> herniation is less common and occurs with midline lesions, such as lesions of the frontal or occipital lobes, or vertex.</a:t>
            </a:r>
          </a:p>
          <a:p>
            <a:pPr lvl="1"/>
            <a:r>
              <a:rPr lang="en-MY" b="1" dirty="0"/>
              <a:t>The most prominent symptoms are bilateral pinpoint pupils, bilateral Babinski’s signs, and increased muscle tone. </a:t>
            </a:r>
          </a:p>
          <a:p>
            <a:pPr lvl="1"/>
            <a:r>
              <a:rPr lang="en-MY" dirty="0"/>
              <a:t>Fixed midpoint pupils follow along with prolonged hyperventilation and decorticate posturing. </a:t>
            </a:r>
          </a:p>
          <a:p>
            <a:r>
              <a:rPr lang="en-MY" dirty="0" err="1"/>
              <a:t>Cerebellotonsillar</a:t>
            </a:r>
            <a:r>
              <a:rPr lang="en-MY" dirty="0"/>
              <a:t> herniation occurs when the cerebellar tonsils herniate through the foramen magnum. </a:t>
            </a:r>
            <a:r>
              <a:rPr lang="en-MY" b="1" dirty="0"/>
              <a:t>This may lead to pinpoint pupils, flaccid paralysis, and sudden death. </a:t>
            </a:r>
          </a:p>
          <a:p>
            <a:r>
              <a:rPr lang="en-MY" dirty="0"/>
              <a:t>Upward </a:t>
            </a:r>
            <a:r>
              <a:rPr lang="en-MY" dirty="0" err="1"/>
              <a:t>transtentorial</a:t>
            </a:r>
            <a:r>
              <a:rPr lang="en-MY" dirty="0"/>
              <a:t> herniation results from a posterior fossa lesion and leads to a conjugate downward gaze with absence of vertical eye movements and pinpoint pupils.</a:t>
            </a:r>
          </a:p>
          <a:p>
            <a:endParaRPr lang="en-MY" dirty="0"/>
          </a:p>
          <a:p>
            <a:endParaRPr lang="en-MY" dirty="0"/>
          </a:p>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37</a:t>
            </a:fld>
            <a:endParaRPr lang="en-MY"/>
          </a:p>
        </p:txBody>
      </p:sp>
    </p:spTree>
    <p:extLst>
      <p:ext uri="{BB962C8B-B14F-4D97-AF65-F5344CB8AC3E}">
        <p14:creationId xmlns:p14="http://schemas.microsoft.com/office/powerpoint/2010/main" val="133056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43</a:t>
            </a:fld>
            <a:endParaRPr lang="en-MY"/>
          </a:p>
        </p:txBody>
      </p:sp>
    </p:spTree>
    <p:extLst>
      <p:ext uri="{BB962C8B-B14F-4D97-AF65-F5344CB8AC3E}">
        <p14:creationId xmlns:p14="http://schemas.microsoft.com/office/powerpoint/2010/main" val="3934068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u="none" strike="noStrike" kern="1200" baseline="0" dirty="0" err="1">
                <a:solidFill>
                  <a:schemeClr val="tx1"/>
                </a:solidFill>
                <a:latin typeface="+mn-lt"/>
                <a:ea typeface="+mn-ea"/>
                <a:cs typeface="+mn-cs"/>
              </a:rPr>
              <a:t>Anesthetics</a:t>
            </a:r>
            <a:r>
              <a:rPr lang="en-MY" sz="1200" b="0" i="0" u="none" strike="noStrike" kern="1200" baseline="0" dirty="0">
                <a:solidFill>
                  <a:schemeClr val="tx1"/>
                </a:solidFill>
                <a:latin typeface="+mn-lt"/>
                <a:ea typeface="+mn-ea"/>
                <a:cs typeface="+mn-cs"/>
              </a:rPr>
              <a:t>, sedation, and analgesic agents should</a:t>
            </a:r>
          </a:p>
          <a:p>
            <a:r>
              <a:rPr lang="en-MY" sz="1200" b="0" i="0" u="none" strike="noStrike" kern="1200" baseline="0" dirty="0">
                <a:solidFill>
                  <a:schemeClr val="tx1"/>
                </a:solidFill>
                <a:latin typeface="+mn-lt"/>
                <a:ea typeface="+mn-ea"/>
                <a:cs typeface="+mn-cs"/>
              </a:rPr>
              <a:t>be used cautiously in patients who have suspected</a:t>
            </a:r>
          </a:p>
          <a:p>
            <a:r>
              <a:rPr lang="en-MY" sz="1200" b="0" i="0" u="none" strike="noStrike" kern="1200" baseline="0" dirty="0">
                <a:solidFill>
                  <a:schemeClr val="tx1"/>
                </a:solidFill>
                <a:latin typeface="+mn-lt"/>
                <a:ea typeface="+mn-ea"/>
                <a:cs typeface="+mn-cs"/>
              </a:rPr>
              <a:t>or confirmed brain injury. Overuse of these agents</a:t>
            </a:r>
          </a:p>
          <a:p>
            <a:r>
              <a:rPr lang="en-MY" sz="1200" b="0" i="0" u="none" strike="noStrike" kern="1200" baseline="0" dirty="0">
                <a:solidFill>
                  <a:schemeClr val="tx1"/>
                </a:solidFill>
                <a:latin typeface="+mn-lt"/>
                <a:ea typeface="+mn-ea"/>
                <a:cs typeface="+mn-cs"/>
              </a:rPr>
              <a:t>can cause a delay in recognizing the progression of a</a:t>
            </a:r>
          </a:p>
          <a:p>
            <a:r>
              <a:rPr lang="en-MY" sz="1200" b="0" i="0" u="none" strike="noStrike" kern="1200" baseline="0" dirty="0">
                <a:solidFill>
                  <a:schemeClr val="tx1"/>
                </a:solidFill>
                <a:latin typeface="+mn-lt"/>
                <a:ea typeface="+mn-ea"/>
                <a:cs typeface="+mn-cs"/>
              </a:rPr>
              <a:t>serious brain injury, impair respiration, or result in</a:t>
            </a:r>
          </a:p>
          <a:p>
            <a:r>
              <a:rPr lang="en-MY" sz="1200" b="0" i="0" u="none" strike="noStrike" kern="1200" baseline="0" dirty="0">
                <a:solidFill>
                  <a:schemeClr val="tx1"/>
                </a:solidFill>
                <a:latin typeface="+mn-lt"/>
                <a:ea typeface="+mn-ea"/>
                <a:cs typeface="+mn-cs"/>
              </a:rPr>
              <a:t>unnecessary treatment (e.g., endotracheal </a:t>
            </a:r>
            <a:r>
              <a:rPr lang="en-MY" sz="1200" b="0" i="0" u="none" strike="noStrike" kern="1200" baseline="0" dirty="0" err="1">
                <a:solidFill>
                  <a:schemeClr val="tx1"/>
                </a:solidFill>
                <a:latin typeface="+mn-lt"/>
                <a:ea typeface="+mn-ea"/>
                <a:cs typeface="+mn-cs"/>
              </a:rPr>
              <a:t>intubatio</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48</a:t>
            </a:fld>
            <a:endParaRPr lang="en-MY"/>
          </a:p>
        </p:txBody>
      </p:sp>
    </p:spTree>
    <p:extLst>
      <p:ext uri="{BB962C8B-B14F-4D97-AF65-F5344CB8AC3E}">
        <p14:creationId xmlns:p14="http://schemas.microsoft.com/office/powerpoint/2010/main" val="224496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Approximately 75% of patients</a:t>
            </a:r>
            <a:r>
              <a:rPr lang="en-MY" baseline="0" dirty="0"/>
              <a:t> </a:t>
            </a:r>
            <a:r>
              <a:rPr lang="en-MY" dirty="0"/>
              <a:t>with brain injuries who receive medical attention can</a:t>
            </a:r>
            <a:r>
              <a:rPr lang="en-MY" baseline="0" dirty="0"/>
              <a:t> </a:t>
            </a:r>
            <a:r>
              <a:rPr lang="en-MY" dirty="0"/>
              <a:t>be categorized as having mild injuries, 15% as moderate,</a:t>
            </a:r>
            <a:r>
              <a:rPr lang="en-MY" baseline="0" dirty="0"/>
              <a:t> </a:t>
            </a:r>
            <a:r>
              <a:rPr lang="en-MY" dirty="0"/>
              <a:t>and 10% as severe.</a:t>
            </a:r>
          </a:p>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5</a:t>
            </a:fld>
            <a:endParaRPr lang="en-MY"/>
          </a:p>
        </p:txBody>
      </p:sp>
    </p:spTree>
    <p:extLst>
      <p:ext uri="{BB962C8B-B14F-4D97-AF65-F5344CB8AC3E}">
        <p14:creationId xmlns:p14="http://schemas.microsoft.com/office/powerpoint/2010/main" val="338754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53</a:t>
            </a:fld>
            <a:endParaRPr lang="en-MY"/>
          </a:p>
        </p:txBody>
      </p:sp>
    </p:spTree>
    <p:extLst>
      <p:ext uri="{BB962C8B-B14F-4D97-AF65-F5344CB8AC3E}">
        <p14:creationId xmlns:p14="http://schemas.microsoft.com/office/powerpoint/2010/main" val="15126061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 Skull fractures are detected on plain radiographs in 5% of patients with mild head injuries, but the detection of a skull fracture on a radiograph is regarded as an indication for CT evaluation. Therefore, obtaining a radiograph can only delay the diagnosis of an associated intracranial injury</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55</a:t>
            </a:fld>
            <a:endParaRPr lang="en-MY"/>
          </a:p>
        </p:txBody>
      </p:sp>
    </p:spTree>
    <p:extLst>
      <p:ext uri="{BB962C8B-B14F-4D97-AF65-F5344CB8AC3E}">
        <p14:creationId xmlns:p14="http://schemas.microsoft.com/office/powerpoint/2010/main" val="3110798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57</a:t>
            </a:fld>
            <a:endParaRPr lang="en-MY"/>
          </a:p>
        </p:txBody>
      </p:sp>
    </p:spTree>
    <p:extLst>
      <p:ext uri="{BB962C8B-B14F-4D97-AF65-F5344CB8AC3E}">
        <p14:creationId xmlns:p14="http://schemas.microsoft.com/office/powerpoint/2010/main" val="765736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D5861C2-F475-4F81-99A7-AC5737442FDD}" type="slidenum">
              <a:rPr kumimoji="0" lang="en-MY"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MY"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437153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 baby’s head and neck are susceptible to head trauma because his head bigger in proportion to the rest of body and muscles are not</a:t>
            </a:r>
            <a:r>
              <a:rPr lang="en-MY" baseline="0" dirty="0"/>
              <a:t> fully developed and the brain tissue is very </a:t>
            </a:r>
            <a:r>
              <a:rPr lang="en-MY" baseline="0" dirty="0" err="1"/>
              <a:t>fragile.Any</a:t>
            </a:r>
            <a:r>
              <a:rPr lang="en-MY" baseline="0" dirty="0"/>
              <a:t> violent shakes will cause head to fling out of control</a:t>
            </a:r>
          </a:p>
          <a:p>
            <a:endParaRPr lang="en-MY" baseline="0" dirty="0"/>
          </a:p>
          <a:p>
            <a:r>
              <a:rPr lang="en-MY" baseline="0" dirty="0"/>
              <a:t>When shaking </a:t>
            </a:r>
            <a:r>
              <a:rPr lang="en-MY" baseline="0" dirty="0" err="1"/>
              <a:t>oocur,brain</a:t>
            </a:r>
            <a:r>
              <a:rPr lang="en-MY" baseline="0" dirty="0"/>
              <a:t> bounces front and back within skull (coup and countercoup) will cause</a:t>
            </a:r>
          </a:p>
          <a:p>
            <a:r>
              <a:rPr lang="en-MY" baseline="0" dirty="0"/>
              <a:t>-blood </a:t>
            </a:r>
            <a:r>
              <a:rPr lang="en-MY" baseline="0" dirty="0" err="1"/>
              <a:t>vessel:shearing</a:t>
            </a:r>
            <a:r>
              <a:rPr lang="en-MY" baseline="0" dirty="0"/>
              <a:t> of bridging </a:t>
            </a:r>
            <a:r>
              <a:rPr lang="en-MY" baseline="0" dirty="0" err="1"/>
              <a:t>vein,sdh</a:t>
            </a:r>
            <a:r>
              <a:rPr lang="en-MY" baseline="0" dirty="0"/>
              <a:t>-increase </a:t>
            </a:r>
            <a:r>
              <a:rPr lang="en-MY" baseline="0" dirty="0" err="1"/>
              <a:t>pressure,brain</a:t>
            </a:r>
            <a:r>
              <a:rPr lang="en-MY" baseline="0" dirty="0"/>
              <a:t> swollen-nerve </a:t>
            </a:r>
            <a:r>
              <a:rPr lang="en-MY" baseline="0" dirty="0" err="1"/>
              <a:t>injured,brain</a:t>
            </a:r>
            <a:r>
              <a:rPr lang="en-MY" baseline="0" dirty="0"/>
              <a:t> damage</a:t>
            </a:r>
          </a:p>
          <a:p>
            <a:r>
              <a:rPr lang="en-MY" baseline="0" dirty="0"/>
              <a:t>-retinal haemorrhage</a:t>
            </a:r>
          </a:p>
          <a:p>
            <a:r>
              <a:rPr lang="en-MY" baseline="0" dirty="0"/>
              <a:t>-brain stem: </a:t>
            </a:r>
            <a:r>
              <a:rPr lang="en-MY" baseline="0" dirty="0" err="1"/>
              <a:t>respi</a:t>
            </a:r>
            <a:r>
              <a:rPr lang="en-MY" baseline="0" dirty="0"/>
              <a:t> problems</a:t>
            </a:r>
          </a:p>
          <a:p>
            <a:endParaRPr lang="en-MY"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D5861C2-F475-4F81-99A7-AC5737442FDD}" type="slidenum">
              <a:rPr kumimoji="0" lang="en-MY"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MY"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99594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u="none" strike="noStrike" kern="1200" baseline="0" dirty="0">
                <a:solidFill>
                  <a:schemeClr val="tx1"/>
                </a:solidFill>
                <a:latin typeface="+mn-lt"/>
                <a:ea typeface="+mn-ea"/>
                <a:cs typeface="+mn-cs"/>
              </a:rPr>
              <a:t>The dura mater is a tough, fibrous membrane that adheres firmly to the internal surface of the skull. At specific sites, the dura splits</a:t>
            </a:r>
          </a:p>
          <a:p>
            <a:r>
              <a:rPr lang="en-MY" sz="1200" b="0" i="0" u="none" strike="noStrike" kern="1200" baseline="0" dirty="0">
                <a:solidFill>
                  <a:schemeClr val="tx1"/>
                </a:solidFill>
                <a:latin typeface="+mn-lt"/>
                <a:ea typeface="+mn-ea"/>
                <a:cs typeface="+mn-cs"/>
              </a:rPr>
              <a:t>into two “leaves” that enclose the large venous sinuses, which provide the major venous drainage from the brain. The midline superior sagittal sinus</a:t>
            </a:r>
          </a:p>
          <a:p>
            <a:r>
              <a:rPr lang="en-MY" sz="1200" b="0" i="0" u="none" strike="noStrike" kern="1200" baseline="0" dirty="0">
                <a:solidFill>
                  <a:schemeClr val="tx1"/>
                </a:solidFill>
                <a:latin typeface="+mn-lt"/>
                <a:ea typeface="+mn-ea"/>
                <a:cs typeface="+mn-cs"/>
              </a:rPr>
              <a:t>drains into the bilateral transverse and sigmoid sinuses, which are usually larger on the right side. Laceration of these venous sinuses can result in</a:t>
            </a:r>
          </a:p>
          <a:p>
            <a:r>
              <a:rPr lang="en-MY" sz="1200" b="0" i="0" u="none" strike="noStrike" kern="1200" baseline="0" dirty="0">
                <a:solidFill>
                  <a:schemeClr val="tx1"/>
                </a:solidFill>
                <a:latin typeface="+mn-lt"/>
                <a:ea typeface="+mn-ea"/>
                <a:cs typeface="+mn-cs"/>
              </a:rPr>
              <a:t>massive </a:t>
            </a:r>
            <a:r>
              <a:rPr lang="en-MY" sz="1200" b="0" i="0" u="none" strike="noStrike" kern="1200" baseline="0" dirty="0" err="1">
                <a:solidFill>
                  <a:schemeClr val="tx1"/>
                </a:solidFill>
                <a:latin typeface="+mn-lt"/>
                <a:ea typeface="+mn-ea"/>
                <a:cs typeface="+mn-cs"/>
              </a:rPr>
              <a:t>hemorrhage</a:t>
            </a:r>
            <a:r>
              <a:rPr lang="en-MY" sz="1200" b="0" i="0" u="none" strike="noStrike" kern="1200" baseline="0" dirty="0">
                <a:solidFill>
                  <a:schemeClr val="tx1"/>
                </a:solidFill>
                <a:latin typeface="+mn-lt"/>
                <a:ea typeface="+mn-ea"/>
                <a:cs typeface="+mn-cs"/>
              </a:rPr>
              <a:t>.</a:t>
            </a:r>
          </a:p>
          <a:p>
            <a:endParaRPr lang="en-MY" sz="1200" b="0" i="0" u="none" strike="noStrike" kern="1200" baseline="0" dirty="0">
              <a:solidFill>
                <a:schemeClr val="tx1"/>
              </a:solidFill>
              <a:latin typeface="+mn-lt"/>
              <a:ea typeface="+mn-ea"/>
              <a:cs typeface="+mn-cs"/>
            </a:endParaRPr>
          </a:p>
          <a:p>
            <a:r>
              <a:rPr lang="en-MY" sz="1200" b="0" i="0" u="none" strike="noStrike" kern="1200" baseline="0" dirty="0">
                <a:solidFill>
                  <a:schemeClr val="tx1"/>
                </a:solidFill>
                <a:latin typeface="+mn-lt"/>
                <a:ea typeface="+mn-ea"/>
                <a:cs typeface="+mn-cs"/>
              </a:rPr>
              <a:t>Meningeal arteries lie between the dura and the internal surface of the skull in the epidural space.</a:t>
            </a:r>
          </a:p>
          <a:p>
            <a:r>
              <a:rPr lang="en-MY" sz="1200" b="0" i="0" u="none" strike="noStrike" kern="1200" baseline="0" dirty="0">
                <a:solidFill>
                  <a:schemeClr val="tx1"/>
                </a:solidFill>
                <a:latin typeface="+mn-lt"/>
                <a:ea typeface="+mn-ea"/>
                <a:cs typeface="+mn-cs"/>
              </a:rPr>
              <a:t>The most commonly injured meningeal vessel is the middle meningeal artery, which is located over the temporal fossa. An expanding hematoma from arterial injury in this location can lead to rapid deterioration and death. </a:t>
            </a:r>
          </a:p>
          <a:p>
            <a:endParaRPr lang="en-MY" sz="1200" b="0" i="0" u="none" strike="noStrike" kern="1200" baseline="0" dirty="0">
              <a:solidFill>
                <a:schemeClr val="tx1"/>
              </a:solidFill>
              <a:latin typeface="+mn-lt"/>
              <a:ea typeface="+mn-ea"/>
              <a:cs typeface="+mn-cs"/>
            </a:endParaRPr>
          </a:p>
          <a:p>
            <a:r>
              <a:rPr lang="en-MY" sz="1200" b="0" i="0" u="none" strike="noStrike" kern="1200" baseline="0" dirty="0">
                <a:solidFill>
                  <a:schemeClr val="tx1"/>
                </a:solidFill>
                <a:latin typeface="+mn-lt"/>
                <a:ea typeface="+mn-ea"/>
                <a:cs typeface="+mn-cs"/>
              </a:rPr>
              <a:t>Epidural hematomas can also result from injury to the </a:t>
            </a:r>
            <a:r>
              <a:rPr lang="en-MY" sz="1200" b="0" i="0" u="none" strike="noStrike" kern="1200" baseline="0" dirty="0" err="1">
                <a:solidFill>
                  <a:schemeClr val="tx1"/>
                </a:solidFill>
                <a:latin typeface="+mn-lt"/>
                <a:ea typeface="+mn-ea"/>
                <a:cs typeface="+mn-cs"/>
              </a:rPr>
              <a:t>dural</a:t>
            </a:r>
            <a:r>
              <a:rPr lang="en-MY" sz="1200" b="0" i="0" u="none" strike="noStrike" kern="1200" baseline="0" dirty="0">
                <a:solidFill>
                  <a:schemeClr val="tx1"/>
                </a:solidFill>
                <a:latin typeface="+mn-lt"/>
                <a:ea typeface="+mn-ea"/>
                <a:cs typeface="+mn-cs"/>
              </a:rPr>
              <a:t> sinuses and from skull fractures, which tend to expand slowly and put less pressure on the underlying brain.</a:t>
            </a:r>
          </a:p>
          <a:p>
            <a:endParaRPr lang="en-MY" sz="1200" b="0" i="0" u="none" strike="noStrike" kern="1200" baseline="0" dirty="0">
              <a:solidFill>
                <a:schemeClr val="tx1"/>
              </a:solidFill>
              <a:latin typeface="+mn-lt"/>
              <a:ea typeface="+mn-ea"/>
              <a:cs typeface="+mn-cs"/>
            </a:endParaRPr>
          </a:p>
          <a:p>
            <a:r>
              <a:rPr lang="en-MY" sz="1200" b="0" i="0" u="none" strike="noStrike" kern="1200" baseline="0" dirty="0">
                <a:solidFill>
                  <a:schemeClr val="tx1"/>
                </a:solidFill>
                <a:latin typeface="+mn-lt"/>
                <a:ea typeface="+mn-ea"/>
                <a:cs typeface="+mn-cs"/>
              </a:rPr>
              <a:t>Beneath the dura is a second meningeal layer: the thin, transparent arachnoid mater. Because the dura is not attached to the underlying arachnoid</a:t>
            </a:r>
          </a:p>
          <a:p>
            <a:r>
              <a:rPr lang="en-MY" sz="1200" b="0" i="0" u="none" strike="noStrike" kern="1200" baseline="0" dirty="0">
                <a:solidFill>
                  <a:schemeClr val="tx1"/>
                </a:solidFill>
                <a:latin typeface="+mn-lt"/>
                <a:ea typeface="+mn-ea"/>
                <a:cs typeface="+mn-cs"/>
              </a:rPr>
              <a:t>membrane, a potential space between these layers exists (the subdural space), into which haemorrhage can occur.</a:t>
            </a:r>
          </a:p>
          <a:p>
            <a:endParaRPr lang="en-MY" sz="1200" b="0" i="0" u="none" strike="noStrike" kern="1200" baseline="0" dirty="0">
              <a:solidFill>
                <a:schemeClr val="tx1"/>
              </a:solidFill>
              <a:latin typeface="+mn-lt"/>
              <a:ea typeface="+mn-ea"/>
              <a:cs typeface="+mn-cs"/>
            </a:endParaRPr>
          </a:p>
          <a:p>
            <a:r>
              <a:rPr lang="en-MY" sz="1200" b="0" i="0" u="none" strike="noStrike" kern="1200" baseline="0" dirty="0">
                <a:solidFill>
                  <a:schemeClr val="tx1"/>
                </a:solidFill>
                <a:latin typeface="+mn-lt"/>
                <a:ea typeface="+mn-ea"/>
                <a:cs typeface="+mn-cs"/>
              </a:rPr>
              <a:t>Bridging veins that travel from the surface of the brain to the venous sinuses within the dura may tear, leading to the formation of a subdural hematoma.</a:t>
            </a:r>
          </a:p>
          <a:p>
            <a:endParaRPr lang="en-MY" sz="1200" b="0" i="0" u="none" strike="noStrike" kern="1200" baseline="0" dirty="0">
              <a:solidFill>
                <a:schemeClr val="tx1"/>
              </a:solidFill>
              <a:latin typeface="+mn-lt"/>
              <a:ea typeface="+mn-ea"/>
              <a:cs typeface="+mn-cs"/>
            </a:endParaRPr>
          </a:p>
          <a:p>
            <a:r>
              <a:rPr lang="en-MY" sz="1200" b="0" i="0" u="none" strike="noStrike" kern="1200" baseline="0" dirty="0">
                <a:solidFill>
                  <a:schemeClr val="tx1"/>
                </a:solidFill>
                <a:latin typeface="+mn-lt"/>
                <a:ea typeface="+mn-ea"/>
                <a:cs typeface="+mn-cs"/>
              </a:rPr>
              <a:t>The third layer, the pia mater, is firmly attached to the surface of the brain. Cerebrospinal fluid (CSF) fills the space between the watertight arachnoid mater and the pia mater (the subarachnoid space), cushioning the brain and spinal cord.</a:t>
            </a:r>
          </a:p>
          <a:p>
            <a:endParaRPr lang="en-MY" sz="1200" b="0" i="0" u="none" strike="noStrike" kern="1200" baseline="0" dirty="0">
              <a:solidFill>
                <a:schemeClr val="tx1"/>
              </a:solidFill>
              <a:latin typeface="+mn-lt"/>
              <a:ea typeface="+mn-ea"/>
              <a:cs typeface="+mn-cs"/>
            </a:endParaRPr>
          </a:p>
          <a:p>
            <a:r>
              <a:rPr lang="en-MY" sz="1200" b="0" i="0" u="none" strike="noStrike" kern="1200" baseline="0" dirty="0" err="1">
                <a:solidFill>
                  <a:schemeClr val="tx1"/>
                </a:solidFill>
                <a:latin typeface="+mn-lt"/>
                <a:ea typeface="+mn-ea"/>
                <a:cs typeface="+mn-cs"/>
              </a:rPr>
              <a:t>Hemorrhage</a:t>
            </a:r>
            <a:r>
              <a:rPr lang="en-MY" sz="1200" b="0" i="0" u="none" strike="noStrike" kern="1200" baseline="0" dirty="0">
                <a:solidFill>
                  <a:schemeClr val="tx1"/>
                </a:solidFill>
                <a:latin typeface="+mn-lt"/>
                <a:ea typeface="+mn-ea"/>
                <a:cs typeface="+mn-cs"/>
              </a:rPr>
              <a:t> into this fluid-filled space (subarachnoid </a:t>
            </a:r>
            <a:r>
              <a:rPr lang="en-MY" sz="1200" b="0" i="0" u="none" strike="noStrike" kern="1200" baseline="0" dirty="0" err="1">
                <a:solidFill>
                  <a:schemeClr val="tx1"/>
                </a:solidFill>
                <a:latin typeface="+mn-lt"/>
                <a:ea typeface="+mn-ea"/>
                <a:cs typeface="+mn-cs"/>
              </a:rPr>
              <a:t>hemorrhage</a:t>
            </a:r>
            <a:r>
              <a:rPr lang="en-MY" sz="1200" b="0" i="0" u="none" strike="noStrike" kern="1200" baseline="0" dirty="0">
                <a:solidFill>
                  <a:schemeClr val="tx1"/>
                </a:solidFill>
                <a:latin typeface="+mn-lt"/>
                <a:ea typeface="+mn-ea"/>
                <a:cs typeface="+mn-cs"/>
              </a:rPr>
              <a:t>) frequently accompanies brain contusion and injuries to major blood vessels at the base of the brain.</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6</a:t>
            </a:fld>
            <a:endParaRPr lang="en-MY"/>
          </a:p>
        </p:txBody>
      </p:sp>
    </p:spTree>
    <p:extLst>
      <p:ext uri="{BB962C8B-B14F-4D97-AF65-F5344CB8AC3E}">
        <p14:creationId xmlns:p14="http://schemas.microsoft.com/office/powerpoint/2010/main" val="3070680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black"/>
                </a:solidFill>
                <a:effectLst/>
                <a:uLnTx/>
                <a:uFillTx/>
                <a:latin typeface="+mn-lt"/>
                <a:ea typeface="+mn-ea"/>
                <a:cs typeface="+mn-cs"/>
              </a:rPr>
              <a:t>Illustration of the mechanisms of cerebral autoregulation. (</a:t>
            </a:r>
            <a:r>
              <a:rPr kumimoji="0" lang="en-MY" sz="1200" b="0" i="1" u="none" strike="noStrike" kern="1200" cap="none" spc="0" normalizeH="0" baseline="0" noProof="0" dirty="0">
                <a:ln>
                  <a:noFill/>
                </a:ln>
                <a:solidFill>
                  <a:prstClr val="black"/>
                </a:solidFill>
                <a:effectLst/>
                <a:uLnTx/>
                <a:uFillTx/>
                <a:latin typeface="+mn-lt"/>
                <a:ea typeface="+mn-ea"/>
                <a:cs typeface="+mn-cs"/>
              </a:rPr>
              <a:t>A</a:t>
            </a:r>
            <a:r>
              <a:rPr kumimoji="0" lang="en-MY" sz="1200" b="0" i="0" u="none" strike="noStrike" kern="1200" cap="none" spc="0" normalizeH="0" baseline="0" noProof="0" dirty="0">
                <a:ln>
                  <a:noFill/>
                </a:ln>
                <a:solidFill>
                  <a:prstClr val="black"/>
                </a:solidFill>
                <a:effectLst/>
                <a:uLnTx/>
                <a:uFillTx/>
                <a:latin typeface="+mn-lt"/>
                <a:ea typeface="+mn-ea"/>
                <a:cs typeface="+mn-cs"/>
              </a:rPr>
              <a:t>) In the myogenic mechanism, changes in the transmural pressure influence changes in arterial diameter through contraction or relaxation of the smooth muscle. (</a:t>
            </a:r>
            <a:r>
              <a:rPr kumimoji="0" lang="en-MY" sz="1200" b="0" i="1" u="none" strike="noStrike" kern="1200" cap="none" spc="0" normalizeH="0" baseline="0" noProof="0" dirty="0">
                <a:ln>
                  <a:noFill/>
                </a:ln>
                <a:solidFill>
                  <a:prstClr val="black"/>
                </a:solidFill>
                <a:effectLst/>
                <a:uLnTx/>
                <a:uFillTx/>
                <a:latin typeface="+mn-lt"/>
                <a:ea typeface="+mn-ea"/>
                <a:cs typeface="+mn-cs"/>
              </a:rPr>
              <a:t>B</a:t>
            </a:r>
            <a:r>
              <a:rPr kumimoji="0" lang="en-MY" sz="1200" b="0" i="0" u="none" strike="noStrike" kern="1200" cap="none" spc="0" normalizeH="0" baseline="0" noProof="0" dirty="0">
                <a:ln>
                  <a:noFill/>
                </a:ln>
                <a:solidFill>
                  <a:prstClr val="black"/>
                </a:solidFill>
                <a:effectLst/>
                <a:uLnTx/>
                <a:uFillTx/>
                <a:latin typeface="+mn-lt"/>
                <a:ea typeface="+mn-ea"/>
                <a:cs typeface="+mn-cs"/>
              </a:rPr>
              <a:t>) In the metabolic mechanism, the concentration of carbon dioxide (CO</a:t>
            </a:r>
            <a:r>
              <a:rPr kumimoji="0" lang="en-MY" sz="1200" b="0" i="0" u="none" strike="noStrike" kern="1200" cap="none" spc="0" normalizeH="0" baseline="-25000" noProof="0" dirty="0">
                <a:ln>
                  <a:noFill/>
                </a:ln>
                <a:solidFill>
                  <a:prstClr val="black"/>
                </a:solidFill>
                <a:effectLst/>
                <a:uLnTx/>
                <a:uFillTx/>
                <a:latin typeface="+mn-lt"/>
                <a:ea typeface="+mn-ea"/>
                <a:cs typeface="+mn-cs"/>
              </a:rPr>
              <a:t>2</a:t>
            </a:r>
            <a:r>
              <a:rPr kumimoji="0" lang="en-MY" sz="1200" b="0" i="0" u="none" strike="noStrike" kern="1200" cap="none" spc="0" normalizeH="0" baseline="0" noProof="0" dirty="0">
                <a:ln>
                  <a:noFill/>
                </a:ln>
                <a:solidFill>
                  <a:prstClr val="black"/>
                </a:solidFill>
                <a:effectLst/>
                <a:uLnTx/>
                <a:uFillTx/>
                <a:latin typeface="+mn-lt"/>
                <a:ea typeface="+mn-ea"/>
                <a:cs typeface="+mn-cs"/>
              </a:rPr>
              <a:t>) produced in the oxidative phosphorylation process affects small artery diameter. (</a:t>
            </a:r>
            <a:r>
              <a:rPr kumimoji="0" lang="en-MY" sz="1200" b="0" i="1" u="none" strike="noStrike" kern="1200" cap="none" spc="0" normalizeH="0" baseline="0" noProof="0" dirty="0">
                <a:ln>
                  <a:noFill/>
                </a:ln>
                <a:solidFill>
                  <a:prstClr val="black"/>
                </a:solidFill>
                <a:effectLst/>
                <a:uLnTx/>
                <a:uFillTx/>
                <a:latin typeface="+mn-lt"/>
                <a:ea typeface="+mn-ea"/>
                <a:cs typeface="+mn-cs"/>
              </a:rPr>
              <a:t>C</a:t>
            </a:r>
            <a:r>
              <a:rPr kumimoji="0" lang="en-MY" sz="1200" b="0" i="0" u="none" strike="noStrike" kern="1200" cap="none" spc="0" normalizeH="0" baseline="0" noProof="0" dirty="0">
                <a:ln>
                  <a:noFill/>
                </a:ln>
                <a:solidFill>
                  <a:prstClr val="black"/>
                </a:solidFill>
                <a:effectLst/>
                <a:uLnTx/>
                <a:uFillTx/>
                <a:latin typeface="+mn-lt"/>
                <a:ea typeface="+mn-ea"/>
                <a:cs typeface="+mn-cs"/>
              </a:rPr>
              <a:t>) The endothelial mechanism is based on the paracrine secretion of substances (nitric oxide and vasoconstrictors like endothelin-1 and thromboxane A2) that stimulate the smooth muscle. (</a:t>
            </a:r>
            <a:r>
              <a:rPr kumimoji="0" lang="en-MY" sz="1200" b="0" i="1" u="none" strike="noStrike" kern="1200" cap="none" spc="0" normalizeH="0" baseline="0" noProof="0" dirty="0">
                <a:ln>
                  <a:noFill/>
                </a:ln>
                <a:solidFill>
                  <a:prstClr val="black"/>
                </a:solidFill>
                <a:effectLst/>
                <a:uLnTx/>
                <a:uFillTx/>
                <a:latin typeface="+mn-lt"/>
                <a:ea typeface="+mn-ea"/>
                <a:cs typeface="+mn-cs"/>
              </a:rPr>
              <a:t>D</a:t>
            </a:r>
            <a:r>
              <a:rPr kumimoji="0" lang="en-MY" sz="1200" b="0" i="0" u="none" strike="noStrike" kern="1200" cap="none" spc="0" normalizeH="0" baseline="0" noProof="0" dirty="0">
                <a:ln>
                  <a:noFill/>
                </a:ln>
                <a:solidFill>
                  <a:prstClr val="black"/>
                </a:solidFill>
                <a:effectLst/>
                <a:uLnTx/>
                <a:uFillTx/>
                <a:latin typeface="+mn-lt"/>
                <a:ea typeface="+mn-ea"/>
                <a:cs typeface="+mn-cs"/>
              </a:rPr>
              <a:t>) In the neurogenic mechanism, neuroglial cells contribute to the control of moderate- and small-diameter vessels by secreting different neurotransmitters with vasoactive properties.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MY" sz="1200" b="0" i="0" u="none" strike="noStrike" kern="1200" cap="none" spc="0" normalizeH="0" baseline="0" noProof="0" dirty="0">
                <a:ln>
                  <a:noFill/>
                </a:ln>
                <a:solidFill>
                  <a:prstClr val="black"/>
                </a:solidFill>
                <a:effectLst/>
                <a:uLnTx/>
                <a:uFillTx/>
                <a:latin typeface="+mn-lt"/>
                <a:ea typeface="+mn-ea"/>
                <a:cs typeface="+mn-cs"/>
              </a:rPr>
              <a:t>Autoregulation is a process of adjustment on the part of the brain’s arterioles that keeps cerebrovascular resistance constant over a range of CPP. Increased CPP causes stretching of the walls of the arterioles, which compensate by dilating and relieving this pressure. Likewise, in the setting of decreased pressure, the arterioles constrict to maintain CPP. This autoregulation prevents transient pressure increases from being transmitted to smaller distal vessels. When the MAP is less than 65 mm Hg or greater than 150 mm Hg, the arterioles are unable to </a:t>
            </a:r>
            <a:r>
              <a:rPr kumimoji="0" lang="en-MY" sz="1200" b="0" i="0" u="none" strike="noStrike" kern="1200" cap="none" spc="0" normalizeH="0" baseline="0" noProof="0" dirty="0" err="1">
                <a:ln>
                  <a:noFill/>
                </a:ln>
                <a:solidFill>
                  <a:prstClr val="black"/>
                </a:solidFill>
                <a:effectLst/>
                <a:uLnTx/>
                <a:uFillTx/>
                <a:latin typeface="+mn-lt"/>
                <a:ea typeface="+mn-ea"/>
                <a:cs typeface="+mn-cs"/>
              </a:rPr>
              <a:t>autoregulate</a:t>
            </a:r>
            <a:r>
              <a:rPr kumimoji="0" lang="en-MY" sz="1200" b="0" i="0" u="none" strike="noStrike" kern="1200" cap="none" spc="0" normalizeH="0" baseline="0" noProof="0" dirty="0">
                <a:ln>
                  <a:noFill/>
                </a:ln>
                <a:solidFill>
                  <a:prstClr val="black"/>
                </a:solidFill>
                <a:effectLst/>
                <a:uLnTx/>
                <a:uFillTx/>
                <a:latin typeface="+mn-lt"/>
                <a:ea typeface="+mn-ea"/>
                <a:cs typeface="+mn-cs"/>
              </a:rPr>
              <a:t>, and blood flow becomes entirely dependent on the blood pressure, a situation defined as "pressure-passive flow." The CBF is no longer constant but is dependent on and proportional to the CPP.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MY" sz="1200" b="0" i="0" u="none" strike="noStrike" kern="1200" cap="none" spc="0" normalizeH="0" baseline="0" noProof="0" dirty="0">
              <a:ln>
                <a:noFill/>
              </a:ln>
              <a:solidFill>
                <a:prstClr val="black"/>
              </a:solidFill>
              <a:effectLst/>
              <a:uLnTx/>
              <a:uFillTx/>
              <a:latin typeface="+mn-lt"/>
              <a:ea typeface="+mn-ea"/>
              <a:cs typeface="+mn-cs"/>
            </a:endParaRPr>
          </a:p>
          <a:p>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7</a:t>
            </a:fld>
            <a:endParaRPr lang="en-MY"/>
          </a:p>
        </p:txBody>
      </p:sp>
    </p:spTree>
    <p:extLst>
      <p:ext uri="{BB962C8B-B14F-4D97-AF65-F5344CB8AC3E}">
        <p14:creationId xmlns:p14="http://schemas.microsoft.com/office/powerpoint/2010/main" val="318443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CPP is the pressure gradient acting across the cerebrovascular bed and, therefore, a major factor in determining cerebral blood flow (CBF).</a:t>
            </a:r>
            <a:r>
              <a:rPr lang="en-MY" sz="1200" b="0" i="0" kern="1200" baseline="30000" dirty="0">
                <a:solidFill>
                  <a:schemeClr val="tx1"/>
                </a:solidFill>
                <a:effectLst/>
                <a:latin typeface="+mn-lt"/>
                <a:ea typeface="+mn-ea"/>
                <a:cs typeface="+mn-cs"/>
              </a:rPr>
              <a:t> [</a:t>
            </a:r>
            <a:r>
              <a:rPr lang="en-MY" sz="1200" b="0" i="0" u="none" strike="noStrike" kern="1200" baseline="30000" dirty="0">
                <a:solidFill>
                  <a:schemeClr val="tx1"/>
                </a:solidFill>
                <a:effectLst/>
                <a:latin typeface="+mn-lt"/>
                <a:ea typeface="+mn-ea"/>
                <a:cs typeface="+mn-cs"/>
              </a:rPr>
              <a:t>31</a:t>
            </a:r>
            <a:r>
              <a:rPr lang="en-MY" sz="1200" b="0" i="0" kern="1200" baseline="30000" dirty="0">
                <a:solidFill>
                  <a:schemeClr val="tx1"/>
                </a:solidFill>
                <a:effectLst/>
                <a:latin typeface="+mn-lt"/>
                <a:ea typeface="+mn-ea"/>
                <a:cs typeface="+mn-cs"/>
              </a:rPr>
              <a:t>] </a:t>
            </a:r>
            <a:r>
              <a:rPr lang="en-MY" sz="1200" b="0" i="0" kern="1200" dirty="0">
                <a:solidFill>
                  <a:schemeClr val="tx1"/>
                </a:solidFill>
                <a:effectLst/>
                <a:latin typeface="+mn-lt"/>
                <a:ea typeface="+mn-ea"/>
                <a:cs typeface="+mn-cs"/>
              </a:rPr>
              <a:t>CBF is kept constant in spite of wide variation in CPP and MAP by autoregulation.</a:t>
            </a:r>
          </a:p>
          <a:p>
            <a:endParaRPr lang="en-MY" sz="1200" b="0" i="0"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Elevated ICP can lead to death or devastating neurological damage either by reducing cerebral perfusion pressure (CPP) causing cerebral ischemia or </a:t>
            </a:r>
          </a:p>
          <a:p>
            <a:r>
              <a:rPr lang="en-MY" sz="1200" b="0" i="0" kern="1200" dirty="0">
                <a:solidFill>
                  <a:schemeClr val="tx1"/>
                </a:solidFill>
                <a:effectLst/>
                <a:latin typeface="+mn-lt"/>
                <a:ea typeface="+mn-ea"/>
                <a:cs typeface="+mn-cs"/>
              </a:rPr>
              <a:t>by compressing and causing herniation of the brainstem or other vital structures. </a:t>
            </a:r>
          </a:p>
          <a:p>
            <a:r>
              <a:rPr lang="en-MY" sz="1200" b="0" i="0" kern="1200" dirty="0">
                <a:solidFill>
                  <a:schemeClr val="tx1"/>
                </a:solidFill>
                <a:effectLst/>
                <a:latin typeface="+mn-lt"/>
                <a:ea typeface="+mn-ea"/>
                <a:cs typeface="+mn-cs"/>
              </a:rPr>
              <a:t>Elevated ICP carries a mortality rate of around 20%</a:t>
            </a:r>
            <a:endParaRPr lang="en-MY" dirty="0"/>
          </a:p>
          <a:p>
            <a:endParaRPr lang="en-MY"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D5861C2-F475-4F81-99A7-AC5737442FDD}" type="slidenum">
              <a:rPr kumimoji="0" lang="en-MY"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MY"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310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kern="1200" dirty="0">
                <a:solidFill>
                  <a:schemeClr val="tx1"/>
                </a:solidFill>
                <a:effectLst/>
                <a:latin typeface="+mn-lt"/>
                <a:ea typeface="+mn-ea"/>
                <a:cs typeface="+mn-cs"/>
              </a:rPr>
              <a:t>CPP is the pressure gradient acting across the cerebrovascular bed and, therefore, a major factor in determining cerebral blood flow (CBF).</a:t>
            </a:r>
            <a:r>
              <a:rPr lang="en-MY" sz="1200" b="0" i="0" kern="1200" baseline="30000" dirty="0">
                <a:solidFill>
                  <a:schemeClr val="tx1"/>
                </a:solidFill>
                <a:effectLst/>
                <a:latin typeface="+mn-lt"/>
                <a:ea typeface="+mn-ea"/>
                <a:cs typeface="+mn-cs"/>
              </a:rPr>
              <a:t> [</a:t>
            </a:r>
            <a:r>
              <a:rPr lang="en-MY" sz="1200" b="0" i="0" u="none" strike="noStrike" kern="1200" baseline="30000" dirty="0">
                <a:solidFill>
                  <a:schemeClr val="tx1"/>
                </a:solidFill>
                <a:effectLst/>
                <a:latin typeface="+mn-lt"/>
                <a:ea typeface="+mn-ea"/>
                <a:cs typeface="+mn-cs"/>
              </a:rPr>
              <a:t>31</a:t>
            </a:r>
            <a:r>
              <a:rPr lang="en-MY" sz="1200" b="0" i="0" kern="1200" baseline="30000" dirty="0">
                <a:solidFill>
                  <a:schemeClr val="tx1"/>
                </a:solidFill>
                <a:effectLst/>
                <a:latin typeface="+mn-lt"/>
                <a:ea typeface="+mn-ea"/>
                <a:cs typeface="+mn-cs"/>
              </a:rPr>
              <a:t>] </a:t>
            </a:r>
            <a:r>
              <a:rPr lang="en-MY" sz="1200" b="0" i="0" kern="1200" dirty="0">
                <a:solidFill>
                  <a:schemeClr val="tx1"/>
                </a:solidFill>
                <a:effectLst/>
                <a:latin typeface="+mn-lt"/>
                <a:ea typeface="+mn-ea"/>
                <a:cs typeface="+mn-cs"/>
              </a:rPr>
              <a:t>CBF is kept constant in spite of wide variation in CPP and MAP by autoregulation.</a:t>
            </a:r>
          </a:p>
          <a:p>
            <a:endParaRPr lang="en-MY" sz="1200" b="0" i="0" kern="1200" dirty="0">
              <a:solidFill>
                <a:schemeClr val="tx1"/>
              </a:solidFill>
              <a:effectLst/>
              <a:latin typeface="+mn-lt"/>
              <a:ea typeface="+mn-ea"/>
              <a:cs typeface="+mn-cs"/>
            </a:endParaRPr>
          </a:p>
          <a:p>
            <a:r>
              <a:rPr lang="en-MY" sz="1200" b="0" i="0" kern="1200" dirty="0">
                <a:solidFill>
                  <a:schemeClr val="tx1"/>
                </a:solidFill>
                <a:effectLst/>
                <a:latin typeface="+mn-lt"/>
                <a:ea typeface="+mn-ea"/>
                <a:cs typeface="+mn-cs"/>
              </a:rPr>
              <a:t>Elevated ICP can lead to death or devastating neurological damage either by reducing cerebral perfusion pressure (CPP) causing cerebral ischemia or </a:t>
            </a:r>
          </a:p>
          <a:p>
            <a:r>
              <a:rPr lang="en-MY" sz="1200" b="0" i="0" kern="1200" dirty="0">
                <a:solidFill>
                  <a:schemeClr val="tx1"/>
                </a:solidFill>
                <a:effectLst/>
                <a:latin typeface="+mn-lt"/>
                <a:ea typeface="+mn-ea"/>
                <a:cs typeface="+mn-cs"/>
              </a:rPr>
              <a:t>by compressing and causing herniation of the brainstem or other vital structures. </a:t>
            </a:r>
          </a:p>
          <a:p>
            <a:r>
              <a:rPr lang="en-MY" sz="1200" b="0" i="0" kern="1200" dirty="0">
                <a:solidFill>
                  <a:schemeClr val="tx1"/>
                </a:solidFill>
                <a:effectLst/>
                <a:latin typeface="+mn-lt"/>
                <a:ea typeface="+mn-ea"/>
                <a:cs typeface="+mn-cs"/>
              </a:rPr>
              <a:t>Elevated ICP carries a mortality rate of around 20%</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9</a:t>
            </a:fld>
            <a:endParaRPr lang="en-MY"/>
          </a:p>
        </p:txBody>
      </p:sp>
    </p:spTree>
    <p:extLst>
      <p:ext uri="{BB962C8B-B14F-4D97-AF65-F5344CB8AC3E}">
        <p14:creationId xmlns:p14="http://schemas.microsoft.com/office/powerpoint/2010/main" val="289831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0" i="0" u="none" strike="noStrike" kern="1200" baseline="0" dirty="0">
                <a:solidFill>
                  <a:schemeClr val="tx1"/>
                </a:solidFill>
                <a:latin typeface="+mn-lt"/>
                <a:ea typeface="+mn-ea"/>
                <a:cs typeface="+mn-cs"/>
              </a:rPr>
              <a:t>Intracranial Pressure</a:t>
            </a:r>
          </a:p>
          <a:p>
            <a:r>
              <a:rPr lang="en-MY" sz="1200" b="0" i="0" u="none" strike="noStrike" kern="1200" baseline="0" dirty="0">
                <a:solidFill>
                  <a:schemeClr val="tx1"/>
                </a:solidFill>
                <a:latin typeface="+mn-lt"/>
                <a:ea typeface="+mn-ea"/>
                <a:cs typeface="+mn-cs"/>
              </a:rPr>
              <a:t>Elevation of intracranial pressure (ICP) can reduce cerebral perfusion and cause or exacerbate ischemia. The normal ICP for patients in the</a:t>
            </a:r>
          </a:p>
          <a:p>
            <a:r>
              <a:rPr lang="en-MY" sz="1200" b="0" i="0" u="none" strike="noStrike" kern="1200" baseline="0" dirty="0">
                <a:solidFill>
                  <a:schemeClr val="tx1"/>
                </a:solidFill>
                <a:latin typeface="+mn-lt"/>
                <a:ea typeface="+mn-ea"/>
                <a:cs typeface="+mn-cs"/>
              </a:rPr>
              <a:t>resting state is approximately 10 mm Hg. Pressures greater than 22 mm Hg, particularly if sustained and refractory to treatment, are associated with</a:t>
            </a:r>
          </a:p>
          <a:p>
            <a:r>
              <a:rPr lang="en-MY" sz="1200" b="0" i="0" u="none" strike="noStrike" kern="1200" baseline="0" dirty="0">
                <a:solidFill>
                  <a:schemeClr val="tx1"/>
                </a:solidFill>
                <a:latin typeface="+mn-lt"/>
                <a:ea typeface="+mn-ea"/>
                <a:cs typeface="+mn-cs"/>
              </a:rPr>
              <a:t>poor outcomes.</a:t>
            </a:r>
          </a:p>
          <a:p>
            <a:endParaRPr lang="en-MY" sz="1200" b="0" i="0" u="none" strike="noStrike" kern="1200" baseline="0" dirty="0">
              <a:solidFill>
                <a:schemeClr val="tx1"/>
              </a:solidFill>
              <a:latin typeface="+mn-lt"/>
              <a:ea typeface="+mn-ea"/>
              <a:cs typeface="+mn-cs"/>
            </a:endParaRPr>
          </a:p>
          <a:p>
            <a:r>
              <a:rPr lang="en-MY" sz="1200" b="0" i="0" u="none" strike="noStrike" kern="1200" baseline="0" dirty="0">
                <a:solidFill>
                  <a:schemeClr val="tx1"/>
                </a:solidFill>
                <a:latin typeface="+mn-lt"/>
                <a:ea typeface="+mn-ea"/>
                <a:cs typeface="+mn-cs"/>
              </a:rPr>
              <a:t>The doctrine states that the total volume of the intracranial contents must remain constant, because the cranium is a rigid container incapable of expanding. When the normal intracranial volume is exceeded, ICP rises. Venous blood and CSF can be compressed out of the container, providing a degree of pressure buffering</a:t>
            </a:r>
          </a:p>
          <a:p>
            <a:r>
              <a:rPr lang="en-MY" sz="1200" b="0" i="0" u="none" strike="noStrike" kern="1200" baseline="0" dirty="0" err="1">
                <a:solidFill>
                  <a:schemeClr val="tx1"/>
                </a:solidFill>
                <a:latin typeface="+mn-lt"/>
                <a:ea typeface="+mn-ea"/>
                <a:cs typeface="+mn-cs"/>
              </a:rPr>
              <a:t>Csf</a:t>
            </a:r>
            <a:r>
              <a:rPr lang="en-MY" sz="1200" b="0" i="0" u="none" strike="noStrike" kern="1200" baseline="0" dirty="0">
                <a:solidFill>
                  <a:schemeClr val="tx1"/>
                </a:solidFill>
                <a:latin typeface="+mn-lt"/>
                <a:ea typeface="+mn-ea"/>
                <a:cs typeface="+mn-cs"/>
              </a:rPr>
              <a:t> translocate into spinal </a:t>
            </a:r>
            <a:r>
              <a:rPr lang="en-MY" sz="1200" b="0" i="0" u="none" strike="noStrike" kern="1200" baseline="0" dirty="0" err="1">
                <a:solidFill>
                  <a:schemeClr val="tx1"/>
                </a:solidFill>
                <a:latin typeface="+mn-lt"/>
                <a:ea typeface="+mn-ea"/>
                <a:cs typeface="+mn-cs"/>
              </a:rPr>
              <a:t>subarachmoid</a:t>
            </a:r>
            <a:r>
              <a:rPr lang="en-MY" sz="1200" b="0" i="0" u="none" strike="noStrike" kern="1200" baseline="0" dirty="0">
                <a:solidFill>
                  <a:schemeClr val="tx1"/>
                </a:solidFill>
                <a:latin typeface="+mn-lt"/>
                <a:ea typeface="+mn-ea"/>
                <a:cs typeface="+mn-cs"/>
              </a:rPr>
              <a:t> space</a:t>
            </a:r>
          </a:p>
          <a:p>
            <a:r>
              <a:rPr lang="en-MY" sz="1200" b="1" i="0" u="none" strike="noStrike" kern="1200" baseline="0" dirty="0">
                <a:solidFill>
                  <a:schemeClr val="tx1"/>
                </a:solidFill>
                <a:latin typeface="+mn-lt"/>
                <a:ea typeface="+mn-ea"/>
                <a:cs typeface="+mn-cs"/>
              </a:rPr>
              <a:t>The </a:t>
            </a:r>
            <a:r>
              <a:rPr lang="en-MY" sz="1200" b="1" i="0" u="none" strike="noStrike" kern="1200" baseline="0" dirty="0" err="1">
                <a:solidFill>
                  <a:schemeClr val="tx1"/>
                </a:solidFill>
                <a:latin typeface="+mn-lt"/>
                <a:ea typeface="+mn-ea"/>
                <a:cs typeface="+mn-cs"/>
              </a:rPr>
              <a:t>Monro</a:t>
            </a:r>
            <a:r>
              <a:rPr lang="en-MY" sz="1200" b="1" i="0" u="none" strike="noStrike" kern="1200" baseline="0" dirty="0">
                <a:solidFill>
                  <a:schemeClr val="tx1"/>
                </a:solidFill>
                <a:latin typeface="+mn-lt"/>
                <a:ea typeface="+mn-ea"/>
                <a:cs typeface="+mn-cs"/>
              </a:rPr>
              <a:t>–Kellie Doctrine Regarding Intracranial Compensation for Expanding Mass. </a:t>
            </a:r>
            <a:r>
              <a:rPr lang="en-MY" sz="1200" b="0" i="0" u="none" strike="noStrike" kern="1200" baseline="0" dirty="0">
                <a:solidFill>
                  <a:schemeClr val="tx1"/>
                </a:solidFill>
                <a:latin typeface="+mn-lt"/>
                <a:ea typeface="+mn-ea"/>
                <a:cs typeface="+mn-cs"/>
              </a:rPr>
              <a:t>The total volume of the intracranial</a:t>
            </a:r>
          </a:p>
          <a:p>
            <a:r>
              <a:rPr lang="en-MY" sz="1200" b="0" i="0" u="none" strike="noStrike" kern="1200" baseline="0" dirty="0">
                <a:solidFill>
                  <a:schemeClr val="tx1"/>
                </a:solidFill>
                <a:latin typeface="+mn-lt"/>
                <a:ea typeface="+mn-ea"/>
                <a:cs typeface="+mn-cs"/>
              </a:rPr>
              <a:t>contents remains constant. If the addition of a mass such as a hematoma compresses an equal volume of CSF and venous blood, ICP remains</a:t>
            </a:r>
          </a:p>
          <a:p>
            <a:r>
              <a:rPr lang="en-MY" sz="1200" b="0" i="0" u="none" strike="noStrike" kern="1200" baseline="0" dirty="0">
                <a:solidFill>
                  <a:schemeClr val="tx1"/>
                </a:solidFill>
                <a:latin typeface="+mn-lt"/>
                <a:ea typeface="+mn-ea"/>
                <a:cs typeface="+mn-cs"/>
              </a:rPr>
              <a:t>normal. However, when this compensatory mechanism is exhausted, ICP increases exponentially for even a small additional increase in</a:t>
            </a:r>
          </a:p>
          <a:p>
            <a:r>
              <a:rPr lang="en-MY" sz="1200" b="0" i="0" u="none" strike="noStrike" kern="1200" baseline="0" dirty="0">
                <a:solidFill>
                  <a:schemeClr val="tx1"/>
                </a:solidFill>
                <a:latin typeface="+mn-lt"/>
                <a:ea typeface="+mn-ea"/>
                <a:cs typeface="+mn-cs"/>
              </a:rPr>
              <a:t>hematoma volume.</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10</a:t>
            </a:fld>
            <a:endParaRPr lang="en-MY"/>
          </a:p>
        </p:txBody>
      </p:sp>
    </p:spTree>
    <p:extLst>
      <p:ext uri="{BB962C8B-B14F-4D97-AF65-F5344CB8AC3E}">
        <p14:creationId xmlns:p14="http://schemas.microsoft.com/office/powerpoint/2010/main" val="4039045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sz="1200" b="1" i="0" u="none" strike="noStrike" kern="1200" baseline="0" dirty="0">
                <a:solidFill>
                  <a:schemeClr val="tx1"/>
                </a:solidFill>
                <a:latin typeface="+mn-lt"/>
                <a:ea typeface="+mn-ea"/>
                <a:cs typeface="+mn-cs"/>
              </a:rPr>
              <a:t>FIGURE 6-5 Volume–Pressure Curve. </a:t>
            </a:r>
            <a:r>
              <a:rPr lang="en-MY" sz="1200" b="0" i="0" u="none" strike="noStrike" kern="1200" baseline="0" dirty="0">
                <a:solidFill>
                  <a:schemeClr val="tx1"/>
                </a:solidFill>
                <a:latin typeface="+mn-lt"/>
                <a:ea typeface="+mn-ea"/>
                <a:cs typeface="+mn-cs"/>
              </a:rPr>
              <a:t>The intracranial contents initially can compensate for a new intracranial mass, such as a subdural or epidural hematoma. Once the volume of this mass reaches a critical threshold, a rapid increase in ICP often occurs, which can lead to reduction or cessation of cerebral blood flow.</a:t>
            </a:r>
            <a:endParaRPr lang="en-MY" dirty="0"/>
          </a:p>
        </p:txBody>
      </p:sp>
      <p:sp>
        <p:nvSpPr>
          <p:cNvPr id="4" name="Slide Number Placeholder 3"/>
          <p:cNvSpPr>
            <a:spLocks noGrp="1"/>
          </p:cNvSpPr>
          <p:nvPr>
            <p:ph type="sldNum" sz="quarter" idx="10"/>
          </p:nvPr>
        </p:nvSpPr>
        <p:spPr/>
        <p:txBody>
          <a:bodyPr/>
          <a:lstStyle/>
          <a:p>
            <a:fld id="{8D5861C2-F475-4F81-99A7-AC5737442FDD}" type="slidenum">
              <a:rPr lang="en-MY" smtClean="0"/>
              <a:t>11</a:t>
            </a:fld>
            <a:endParaRPr lang="en-MY"/>
          </a:p>
        </p:txBody>
      </p:sp>
    </p:spTree>
    <p:extLst>
      <p:ext uri="{BB962C8B-B14F-4D97-AF65-F5344CB8AC3E}">
        <p14:creationId xmlns:p14="http://schemas.microsoft.com/office/powerpoint/2010/main" val="394915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p:cNvSpPr>
            <a:spLocks noGrp="1"/>
          </p:cNvSpPr>
          <p:nvPr>
            <p:ph type="dt" sz="half" idx="10"/>
          </p:nvPr>
        </p:nvSpPr>
        <p:spPr/>
        <p:txBody>
          <a:bodyPr/>
          <a:lstStyle/>
          <a:p>
            <a:fld id="{8C2C9D23-209E-4010-8172-D900674028CA}" type="datetimeFigureOut">
              <a:rPr lang="en-MY" smtClean="0"/>
              <a:t>25/9/2018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78D72B8-9399-4454-BA20-007C58760E19}" type="slidenum">
              <a:rPr lang="en-MY" smtClean="0"/>
              <a:t>‹#›</a:t>
            </a:fld>
            <a:endParaRPr lang="en-MY"/>
          </a:p>
        </p:txBody>
      </p:sp>
    </p:spTree>
    <p:extLst>
      <p:ext uri="{BB962C8B-B14F-4D97-AF65-F5344CB8AC3E}">
        <p14:creationId xmlns:p14="http://schemas.microsoft.com/office/powerpoint/2010/main" val="1701172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8C2C9D23-209E-4010-8172-D900674028CA}" type="datetimeFigureOut">
              <a:rPr lang="en-MY" smtClean="0"/>
              <a:t>25/9/2018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78D72B8-9399-4454-BA20-007C58760E19}" type="slidenum">
              <a:rPr lang="en-MY" smtClean="0"/>
              <a:t>‹#›</a:t>
            </a:fld>
            <a:endParaRPr lang="en-MY"/>
          </a:p>
        </p:txBody>
      </p:sp>
    </p:spTree>
    <p:extLst>
      <p:ext uri="{BB962C8B-B14F-4D97-AF65-F5344CB8AC3E}">
        <p14:creationId xmlns:p14="http://schemas.microsoft.com/office/powerpoint/2010/main" val="1907069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8C2C9D23-209E-4010-8172-D900674028CA}" type="datetimeFigureOut">
              <a:rPr lang="en-MY" smtClean="0"/>
              <a:t>25/9/2018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78D72B8-9399-4454-BA20-007C58760E19}" type="slidenum">
              <a:rPr lang="en-MY" smtClean="0"/>
              <a:t>‹#›</a:t>
            </a:fld>
            <a:endParaRPr lang="en-MY"/>
          </a:p>
        </p:txBody>
      </p:sp>
    </p:spTree>
    <p:extLst>
      <p:ext uri="{BB962C8B-B14F-4D97-AF65-F5344CB8AC3E}">
        <p14:creationId xmlns:p14="http://schemas.microsoft.com/office/powerpoint/2010/main" val="3899667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10"/>
          </p:nvPr>
        </p:nvSpPr>
        <p:spPr/>
        <p:txBody>
          <a:bodyPr/>
          <a:lstStyle/>
          <a:p>
            <a:fld id="{8C2C9D23-209E-4010-8172-D900674028CA}" type="datetimeFigureOut">
              <a:rPr lang="en-MY" smtClean="0"/>
              <a:t>25/9/2018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78D72B8-9399-4454-BA20-007C58760E19}" type="slidenum">
              <a:rPr lang="en-MY" smtClean="0"/>
              <a:t>‹#›</a:t>
            </a:fld>
            <a:endParaRPr lang="en-MY"/>
          </a:p>
        </p:txBody>
      </p:sp>
    </p:spTree>
    <p:extLst>
      <p:ext uri="{BB962C8B-B14F-4D97-AF65-F5344CB8AC3E}">
        <p14:creationId xmlns:p14="http://schemas.microsoft.com/office/powerpoint/2010/main" val="3010296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2C9D23-209E-4010-8172-D900674028CA}" type="datetimeFigureOut">
              <a:rPr lang="en-MY" smtClean="0"/>
              <a:t>25/9/2018</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78D72B8-9399-4454-BA20-007C58760E19}" type="slidenum">
              <a:rPr lang="en-MY" smtClean="0"/>
              <a:t>‹#›</a:t>
            </a:fld>
            <a:endParaRPr lang="en-MY"/>
          </a:p>
        </p:txBody>
      </p:sp>
    </p:spTree>
    <p:extLst>
      <p:ext uri="{BB962C8B-B14F-4D97-AF65-F5344CB8AC3E}">
        <p14:creationId xmlns:p14="http://schemas.microsoft.com/office/powerpoint/2010/main" val="40205532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p:cNvSpPr>
            <a:spLocks noGrp="1"/>
          </p:cNvSpPr>
          <p:nvPr>
            <p:ph type="dt" sz="half" idx="10"/>
          </p:nvPr>
        </p:nvSpPr>
        <p:spPr/>
        <p:txBody>
          <a:bodyPr/>
          <a:lstStyle/>
          <a:p>
            <a:fld id="{8C2C9D23-209E-4010-8172-D900674028CA}" type="datetimeFigureOut">
              <a:rPr lang="en-MY" smtClean="0"/>
              <a:t>25/9/2018</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78D72B8-9399-4454-BA20-007C58760E19}" type="slidenum">
              <a:rPr lang="en-MY" smtClean="0"/>
              <a:t>‹#›</a:t>
            </a:fld>
            <a:endParaRPr lang="en-MY"/>
          </a:p>
        </p:txBody>
      </p:sp>
    </p:spTree>
    <p:extLst>
      <p:ext uri="{BB962C8B-B14F-4D97-AF65-F5344CB8AC3E}">
        <p14:creationId xmlns:p14="http://schemas.microsoft.com/office/powerpoint/2010/main" val="4268047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p:cNvSpPr>
            <a:spLocks noGrp="1"/>
          </p:cNvSpPr>
          <p:nvPr>
            <p:ph type="dt" sz="half" idx="10"/>
          </p:nvPr>
        </p:nvSpPr>
        <p:spPr/>
        <p:txBody>
          <a:bodyPr/>
          <a:lstStyle/>
          <a:p>
            <a:fld id="{8C2C9D23-209E-4010-8172-D900674028CA}" type="datetimeFigureOut">
              <a:rPr lang="en-MY" smtClean="0"/>
              <a:t>25/9/2018</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678D72B8-9399-4454-BA20-007C58760E19}" type="slidenum">
              <a:rPr lang="en-MY" smtClean="0"/>
              <a:t>‹#›</a:t>
            </a:fld>
            <a:endParaRPr lang="en-MY"/>
          </a:p>
        </p:txBody>
      </p:sp>
    </p:spTree>
    <p:extLst>
      <p:ext uri="{BB962C8B-B14F-4D97-AF65-F5344CB8AC3E}">
        <p14:creationId xmlns:p14="http://schemas.microsoft.com/office/powerpoint/2010/main" val="663096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Date Placeholder 2"/>
          <p:cNvSpPr>
            <a:spLocks noGrp="1"/>
          </p:cNvSpPr>
          <p:nvPr>
            <p:ph type="dt" sz="half" idx="10"/>
          </p:nvPr>
        </p:nvSpPr>
        <p:spPr/>
        <p:txBody>
          <a:bodyPr/>
          <a:lstStyle/>
          <a:p>
            <a:fld id="{8C2C9D23-209E-4010-8172-D900674028CA}" type="datetimeFigureOut">
              <a:rPr lang="en-MY" smtClean="0"/>
              <a:t>25/9/2018</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678D72B8-9399-4454-BA20-007C58760E19}" type="slidenum">
              <a:rPr lang="en-MY" smtClean="0"/>
              <a:t>‹#›</a:t>
            </a:fld>
            <a:endParaRPr lang="en-MY"/>
          </a:p>
        </p:txBody>
      </p:sp>
    </p:spTree>
    <p:extLst>
      <p:ext uri="{BB962C8B-B14F-4D97-AF65-F5344CB8AC3E}">
        <p14:creationId xmlns:p14="http://schemas.microsoft.com/office/powerpoint/2010/main" val="1438724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2C9D23-209E-4010-8172-D900674028CA}" type="datetimeFigureOut">
              <a:rPr lang="en-MY" smtClean="0"/>
              <a:t>25/9/2018</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678D72B8-9399-4454-BA20-007C58760E19}" type="slidenum">
              <a:rPr lang="en-MY" smtClean="0"/>
              <a:t>‹#›</a:t>
            </a:fld>
            <a:endParaRPr lang="en-MY"/>
          </a:p>
        </p:txBody>
      </p:sp>
    </p:spTree>
    <p:extLst>
      <p:ext uri="{BB962C8B-B14F-4D97-AF65-F5344CB8AC3E}">
        <p14:creationId xmlns:p14="http://schemas.microsoft.com/office/powerpoint/2010/main" val="401118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2C9D23-209E-4010-8172-D900674028CA}" type="datetimeFigureOut">
              <a:rPr lang="en-MY" smtClean="0"/>
              <a:t>25/9/2018</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78D72B8-9399-4454-BA20-007C58760E19}" type="slidenum">
              <a:rPr lang="en-MY" smtClean="0"/>
              <a:t>‹#›</a:t>
            </a:fld>
            <a:endParaRPr lang="en-MY"/>
          </a:p>
        </p:txBody>
      </p:sp>
    </p:spTree>
    <p:extLst>
      <p:ext uri="{BB962C8B-B14F-4D97-AF65-F5344CB8AC3E}">
        <p14:creationId xmlns:p14="http://schemas.microsoft.com/office/powerpoint/2010/main" val="36785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2C9D23-209E-4010-8172-D900674028CA}" type="datetimeFigureOut">
              <a:rPr lang="en-MY" smtClean="0"/>
              <a:t>25/9/2018</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78D72B8-9399-4454-BA20-007C58760E19}" type="slidenum">
              <a:rPr lang="en-MY" smtClean="0"/>
              <a:t>‹#›</a:t>
            </a:fld>
            <a:endParaRPr lang="en-MY"/>
          </a:p>
        </p:txBody>
      </p:sp>
    </p:spTree>
    <p:extLst>
      <p:ext uri="{BB962C8B-B14F-4D97-AF65-F5344CB8AC3E}">
        <p14:creationId xmlns:p14="http://schemas.microsoft.com/office/powerpoint/2010/main" val="4235453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2C9D23-209E-4010-8172-D900674028CA}" type="datetimeFigureOut">
              <a:rPr lang="en-MY" smtClean="0"/>
              <a:t>25/9/2018</a:t>
            </a:fld>
            <a:endParaRPr lang="en-M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D72B8-9399-4454-BA20-007C58760E19}" type="slidenum">
              <a:rPr lang="en-MY" smtClean="0"/>
              <a:t>‹#›</a:t>
            </a:fld>
            <a:endParaRPr lang="en-MY"/>
          </a:p>
        </p:txBody>
      </p:sp>
    </p:spTree>
    <p:extLst>
      <p:ext uri="{BB962C8B-B14F-4D97-AF65-F5344CB8AC3E}">
        <p14:creationId xmlns:p14="http://schemas.microsoft.com/office/powerpoint/2010/main" val="1980899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image" Target="../media/image16.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gif"/></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journals.lww.com/anesthesia-analgesia/Fulltext/2008/09000/Cerebral_Perfusion_Pressure_in_Neurotrauma_A.45.aspx"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TRAUMATIC BRAIN INJU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92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p:nvPr>
        </p:nvSpPr>
        <p:spPr>
          <a:xfrm>
            <a:off x="5997261" y="5022760"/>
            <a:ext cx="6194739" cy="1835240"/>
          </a:xfrm>
        </p:spPr>
        <p:txBody>
          <a:bodyPr>
            <a:normAutofit/>
          </a:bodyPr>
          <a:lstStyle/>
          <a:p>
            <a:r>
              <a:rPr lang="en-MY" b="1" dirty="0">
                <a:solidFill>
                  <a:schemeClr val="bg1"/>
                </a:solidFill>
              </a:rPr>
              <a:t>ROSGAYAH ABD MAJID</a:t>
            </a:r>
          </a:p>
          <a:p>
            <a:r>
              <a:rPr lang="en-MY" b="1" dirty="0">
                <a:solidFill>
                  <a:schemeClr val="bg1"/>
                </a:solidFill>
              </a:rPr>
              <a:t>Hospital </a:t>
            </a:r>
            <a:r>
              <a:rPr lang="en-MY" b="1" dirty="0" err="1">
                <a:solidFill>
                  <a:schemeClr val="bg1"/>
                </a:solidFill>
              </a:rPr>
              <a:t>Wanita</a:t>
            </a:r>
            <a:r>
              <a:rPr lang="en-MY" b="1" dirty="0">
                <a:solidFill>
                  <a:schemeClr val="bg1"/>
                </a:solidFill>
              </a:rPr>
              <a:t> Kanak-Kanak Sabah</a:t>
            </a:r>
          </a:p>
          <a:p>
            <a:r>
              <a:rPr lang="en-MY" b="1" dirty="0">
                <a:solidFill>
                  <a:schemeClr val="bg1"/>
                </a:solidFill>
              </a:rPr>
              <a:t>26</a:t>
            </a:r>
            <a:r>
              <a:rPr lang="en-MY" b="1" baseline="30000" dirty="0">
                <a:solidFill>
                  <a:schemeClr val="bg1"/>
                </a:solidFill>
              </a:rPr>
              <a:t>th</a:t>
            </a:r>
            <a:r>
              <a:rPr lang="en-MY" b="1" dirty="0">
                <a:solidFill>
                  <a:schemeClr val="bg1"/>
                </a:solidFill>
              </a:rPr>
              <a:t> September 2018</a:t>
            </a:r>
          </a:p>
          <a:p>
            <a:endParaRPr lang="en-MY" b="1" dirty="0">
              <a:solidFill>
                <a:schemeClr val="bg1"/>
              </a:solidFill>
            </a:endParaRPr>
          </a:p>
          <a:p>
            <a:endParaRPr lang="en-MY" b="1" dirty="0">
              <a:solidFill>
                <a:schemeClr val="bg1"/>
              </a:solidFill>
            </a:endParaRPr>
          </a:p>
        </p:txBody>
      </p:sp>
    </p:spTree>
    <p:extLst>
      <p:ext uri="{BB962C8B-B14F-4D97-AF65-F5344CB8AC3E}">
        <p14:creationId xmlns:p14="http://schemas.microsoft.com/office/powerpoint/2010/main" val="842265229"/>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368516" y="623462"/>
            <a:ext cx="9985284" cy="769441"/>
          </a:xfrm>
          <a:prstGeom prst="rect">
            <a:avLst/>
          </a:prstGeo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gn="ctr"/>
            <a:r>
              <a:rPr lang="en-MY" sz="4400" b="1" dirty="0">
                <a:latin typeface="+mj-lt"/>
              </a:rPr>
              <a:t>MONROE-KELLIE DOCTRINE</a:t>
            </a:r>
          </a:p>
        </p:txBody>
      </p:sp>
      <p:sp>
        <p:nvSpPr>
          <p:cNvPr id="2" name="Title 1"/>
          <p:cNvSpPr>
            <a:spLocks noGrp="1"/>
          </p:cNvSpPr>
          <p:nvPr>
            <p:ph type="title"/>
          </p:nvPr>
        </p:nvSpPr>
        <p:spPr/>
        <p:txBody>
          <a:bodyPr/>
          <a:lstStyle/>
          <a:p>
            <a:r>
              <a:rPr lang="en-MY" b="1" dirty="0"/>
              <a:t>     </a:t>
            </a:r>
          </a:p>
        </p:txBody>
      </p:sp>
      <p:sp>
        <p:nvSpPr>
          <p:cNvPr id="4" name="Content Placeholder 3"/>
          <p:cNvSpPr>
            <a:spLocks noGrp="1"/>
          </p:cNvSpPr>
          <p:nvPr>
            <p:ph idx="1"/>
          </p:nvPr>
        </p:nvSpPr>
        <p:spPr/>
        <p:txBody>
          <a:bodyPr/>
          <a:lstStyle/>
          <a:p>
            <a:endParaRPr lang="en-MY" dirty="0"/>
          </a:p>
        </p:txBody>
      </p:sp>
      <p:pic>
        <p:nvPicPr>
          <p:cNvPr id="7" name="Picture 2" descr="Image result for TRAUMATIC BRAIN INJU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883" y="623462"/>
            <a:ext cx="1060633" cy="8088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3152973" y="1534317"/>
            <a:ext cx="6494610" cy="5402886"/>
          </a:xfrm>
          <a:prstGeom prst="rect">
            <a:avLst/>
          </a:prstGeom>
        </p:spPr>
      </p:pic>
    </p:spTree>
    <p:extLst>
      <p:ext uri="{BB962C8B-B14F-4D97-AF65-F5344CB8AC3E}">
        <p14:creationId xmlns:p14="http://schemas.microsoft.com/office/powerpoint/2010/main" val="42473440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46037"/>
            <a:ext cx="10515600" cy="1325563"/>
          </a:xfrm>
        </p:spPr>
        <p:txBody>
          <a:bodyPr/>
          <a:lstStyle/>
          <a:p>
            <a:pPr algn="ctr"/>
            <a:r>
              <a:rPr lang="en-MY" b="1" dirty="0"/>
              <a:t>Volume-Pressure curve</a:t>
            </a:r>
          </a:p>
        </p:txBody>
      </p:sp>
      <p:sp>
        <p:nvSpPr>
          <p:cNvPr id="3" name="Content Placeholder 2"/>
          <p:cNvSpPr>
            <a:spLocks noGrp="1"/>
          </p:cNvSpPr>
          <p:nvPr>
            <p:ph idx="1"/>
          </p:nvPr>
        </p:nvSpPr>
        <p:spPr/>
        <p:txBody>
          <a:bodyPr/>
          <a:lstStyle/>
          <a:p>
            <a:endParaRPr lang="en-MY"/>
          </a:p>
        </p:txBody>
      </p:sp>
      <p:pic>
        <p:nvPicPr>
          <p:cNvPr id="6" name="Picture 5"/>
          <p:cNvPicPr>
            <a:picLocks noChangeAspect="1"/>
          </p:cNvPicPr>
          <p:nvPr/>
        </p:nvPicPr>
        <p:blipFill>
          <a:blip r:embed="rId3"/>
          <a:stretch>
            <a:fillRect/>
          </a:stretch>
        </p:blipFill>
        <p:spPr>
          <a:xfrm>
            <a:off x="2138361" y="1034716"/>
            <a:ext cx="7915275" cy="5486400"/>
          </a:xfrm>
          <a:prstGeom prst="rect">
            <a:avLst/>
          </a:prstGeom>
        </p:spPr>
      </p:pic>
    </p:spTree>
    <p:extLst>
      <p:ext uri="{BB962C8B-B14F-4D97-AF65-F5344CB8AC3E}">
        <p14:creationId xmlns:p14="http://schemas.microsoft.com/office/powerpoint/2010/main" val="85146225"/>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7488" y="2825486"/>
            <a:ext cx="10515600" cy="808888"/>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     CLASSIFICATIONS OF HEAD INJURY</a:t>
            </a:r>
            <a:endParaRPr lang="en-MY" dirty="0"/>
          </a:p>
        </p:txBody>
      </p:sp>
      <p:pic>
        <p:nvPicPr>
          <p:cNvPr id="4" name="Picture 3" descr="Image result for TRAUMATIC BRAIN INJU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766" y="2825485"/>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352121"/>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512266499"/>
              </p:ext>
            </p:extLst>
          </p:nvPr>
        </p:nvGraphicFramePr>
        <p:xfrm>
          <a:off x="838200" y="81280"/>
          <a:ext cx="10515600" cy="6776720"/>
        </p:xfrm>
        <a:graphic>
          <a:graphicData uri="http://schemas.openxmlformats.org/drawingml/2006/table">
            <a:tbl>
              <a:tblPr firstRow="1" bandRow="1">
                <a:tableStyleId>{2A488322-F2BA-4B5B-9748-0D474271808F}</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370840">
                <a:tc gridSpan="3">
                  <a:txBody>
                    <a:bodyPr/>
                    <a:lstStyle/>
                    <a:p>
                      <a:r>
                        <a:rPr lang="en-MY" sz="1800" baseline="0" dirty="0"/>
                        <a:t>GLASGOW COMA SCALE </a:t>
                      </a:r>
                      <a:r>
                        <a:rPr lang="en-MY" sz="1400" b="0" i="1" baseline="0" dirty="0"/>
                        <a:t>(glasgowcomascale.org)</a:t>
                      </a:r>
                      <a:endParaRPr lang="en-MY" sz="1800" b="0" i="1" dirty="0"/>
                    </a:p>
                  </a:txBody>
                  <a:tcPr/>
                </a:tc>
                <a:tc hMerge="1">
                  <a:txBody>
                    <a:bodyPr/>
                    <a:lstStyle/>
                    <a:p>
                      <a:endParaRPr lang="en-MY" dirty="0"/>
                    </a:p>
                  </a:txBody>
                  <a:tcPr/>
                </a:tc>
                <a:tc hMerge="1">
                  <a:txBody>
                    <a:bodyPr/>
                    <a:lstStyle/>
                    <a:p>
                      <a:endParaRPr lang="en-MY" dirty="0"/>
                    </a:p>
                  </a:txBody>
                  <a:tcPr/>
                </a:tc>
                <a:extLst>
                  <a:ext uri="{0D108BD9-81ED-4DB2-BD59-A6C34878D82A}">
                    <a16:rowId xmlns:a16="http://schemas.microsoft.com/office/drawing/2014/main" val="10000"/>
                  </a:ext>
                </a:extLst>
              </a:tr>
              <a:tr h="370840">
                <a:tc>
                  <a:txBody>
                    <a:bodyPr/>
                    <a:lstStyle/>
                    <a:p>
                      <a:r>
                        <a:rPr lang="en-MY" sz="1800" dirty="0"/>
                        <a:t>ORIGINAL</a:t>
                      </a:r>
                      <a:r>
                        <a:rPr lang="en-MY" sz="1800" baseline="0" dirty="0"/>
                        <a:t> SCALE</a:t>
                      </a:r>
                      <a:endParaRPr lang="en-MY" sz="1800" dirty="0"/>
                    </a:p>
                  </a:txBody>
                  <a:tcPr/>
                </a:tc>
                <a:tc>
                  <a:txBody>
                    <a:bodyPr/>
                    <a:lstStyle/>
                    <a:p>
                      <a:r>
                        <a:rPr lang="en-MY" sz="1800" dirty="0"/>
                        <a:t>REVISED SCALE</a:t>
                      </a:r>
                    </a:p>
                  </a:txBody>
                  <a:tcPr/>
                </a:tc>
                <a:tc>
                  <a:txBody>
                    <a:bodyPr/>
                    <a:lstStyle/>
                    <a:p>
                      <a:r>
                        <a:rPr lang="en-MY" sz="1800" dirty="0"/>
                        <a:t>SCORE</a:t>
                      </a:r>
                    </a:p>
                  </a:txBody>
                  <a:tcPr/>
                </a:tc>
                <a:extLst>
                  <a:ext uri="{0D108BD9-81ED-4DB2-BD59-A6C34878D82A}">
                    <a16:rowId xmlns:a16="http://schemas.microsoft.com/office/drawing/2014/main" val="10001"/>
                  </a:ext>
                </a:extLst>
              </a:tr>
              <a:tr h="370840">
                <a:tc>
                  <a:txBody>
                    <a:bodyPr/>
                    <a:lstStyle/>
                    <a:p>
                      <a:r>
                        <a:rPr lang="en-MY" sz="1800" b="1" u="sng" dirty="0">
                          <a:solidFill>
                            <a:srgbClr val="006600"/>
                          </a:solidFill>
                        </a:rPr>
                        <a:t>EYE OPENING (E)</a:t>
                      </a:r>
                    </a:p>
                    <a:p>
                      <a:r>
                        <a:rPr lang="en-MY" sz="1800" dirty="0"/>
                        <a:t>Spontaneous</a:t>
                      </a:r>
                    </a:p>
                    <a:p>
                      <a:r>
                        <a:rPr lang="en-MY" sz="1800" dirty="0"/>
                        <a:t>To speech</a:t>
                      </a:r>
                    </a:p>
                    <a:p>
                      <a:r>
                        <a:rPr lang="en-MY" sz="1800" dirty="0"/>
                        <a:t>To pain</a:t>
                      </a:r>
                    </a:p>
                    <a:p>
                      <a:r>
                        <a:rPr lang="en-MY" sz="1800" dirty="0"/>
                        <a:t>None</a:t>
                      </a:r>
                    </a:p>
                  </a:txBody>
                  <a:tcPr/>
                </a:tc>
                <a:tc>
                  <a:txBody>
                    <a:bodyPr/>
                    <a:lstStyle/>
                    <a:p>
                      <a:r>
                        <a:rPr lang="en-MY" sz="1800" b="1" u="sng" dirty="0">
                          <a:solidFill>
                            <a:srgbClr val="006600"/>
                          </a:solidFill>
                        </a:rPr>
                        <a:t>EYE OPENING (E)</a:t>
                      </a:r>
                    </a:p>
                    <a:p>
                      <a:r>
                        <a:rPr lang="en-MY" sz="1800" dirty="0"/>
                        <a:t>Spontaneous</a:t>
                      </a:r>
                    </a:p>
                    <a:p>
                      <a:r>
                        <a:rPr lang="en-MY" sz="1800" dirty="0"/>
                        <a:t>To speech</a:t>
                      </a:r>
                    </a:p>
                    <a:p>
                      <a:r>
                        <a:rPr lang="en-MY" sz="1800" dirty="0"/>
                        <a:t>To pain</a:t>
                      </a:r>
                    </a:p>
                    <a:p>
                      <a:r>
                        <a:rPr lang="en-MY" sz="1800" dirty="0"/>
                        <a:t>None</a:t>
                      </a:r>
                    </a:p>
                    <a:p>
                      <a:r>
                        <a:rPr lang="en-MY" sz="1800" dirty="0"/>
                        <a:t>Non-testable</a:t>
                      </a:r>
                    </a:p>
                  </a:txBody>
                  <a:tcPr/>
                </a:tc>
                <a:tc>
                  <a:txBody>
                    <a:bodyPr/>
                    <a:lstStyle/>
                    <a:p>
                      <a:endParaRPr lang="en-MY" sz="1800" dirty="0"/>
                    </a:p>
                    <a:p>
                      <a:r>
                        <a:rPr lang="en-MY" sz="1800" dirty="0"/>
                        <a:t>4</a:t>
                      </a:r>
                    </a:p>
                    <a:p>
                      <a:r>
                        <a:rPr lang="en-MY" sz="1800" dirty="0"/>
                        <a:t>3</a:t>
                      </a:r>
                    </a:p>
                    <a:p>
                      <a:r>
                        <a:rPr lang="en-MY" sz="1800" dirty="0"/>
                        <a:t>2</a:t>
                      </a:r>
                    </a:p>
                    <a:p>
                      <a:r>
                        <a:rPr lang="en-MY" sz="1800" dirty="0"/>
                        <a:t>1</a:t>
                      </a:r>
                    </a:p>
                    <a:p>
                      <a:r>
                        <a:rPr lang="en-MY" sz="1800" dirty="0"/>
                        <a:t>NT</a:t>
                      </a:r>
                    </a:p>
                  </a:txBody>
                  <a:tcPr/>
                </a:tc>
                <a:extLst>
                  <a:ext uri="{0D108BD9-81ED-4DB2-BD59-A6C34878D82A}">
                    <a16:rowId xmlns:a16="http://schemas.microsoft.com/office/drawing/2014/main" val="10002"/>
                  </a:ext>
                </a:extLst>
              </a:tr>
              <a:tr h="370840">
                <a:tc>
                  <a:txBody>
                    <a:bodyPr/>
                    <a:lstStyle/>
                    <a:p>
                      <a:r>
                        <a:rPr lang="en-MY" sz="1800" b="1" u="sng" dirty="0">
                          <a:solidFill>
                            <a:srgbClr val="006600"/>
                          </a:solidFill>
                        </a:rPr>
                        <a:t>VERBAL RESPONSE (V)</a:t>
                      </a:r>
                    </a:p>
                    <a:p>
                      <a:r>
                        <a:rPr lang="en-MY" sz="1800" dirty="0"/>
                        <a:t>Oriented</a:t>
                      </a:r>
                    </a:p>
                    <a:p>
                      <a:r>
                        <a:rPr lang="en-MY" sz="1800" dirty="0"/>
                        <a:t>Confused</a:t>
                      </a:r>
                    </a:p>
                    <a:p>
                      <a:r>
                        <a:rPr lang="en-MY" sz="1800" dirty="0"/>
                        <a:t>Inappropriate</a:t>
                      </a:r>
                      <a:r>
                        <a:rPr lang="en-MY" sz="1800" baseline="0" dirty="0"/>
                        <a:t> words</a:t>
                      </a:r>
                    </a:p>
                    <a:p>
                      <a:r>
                        <a:rPr lang="en-MY" sz="1800" baseline="0" dirty="0"/>
                        <a:t>Incomprehensible sounds</a:t>
                      </a:r>
                    </a:p>
                    <a:p>
                      <a:r>
                        <a:rPr lang="en-MY" sz="1800" baseline="0" dirty="0"/>
                        <a:t>None</a:t>
                      </a:r>
                      <a:endParaRPr lang="en-MY" sz="1800" dirty="0"/>
                    </a:p>
                  </a:txBody>
                  <a:tcPr/>
                </a:tc>
                <a:tc>
                  <a:txBody>
                    <a:bodyPr/>
                    <a:lstStyle/>
                    <a:p>
                      <a:r>
                        <a:rPr lang="en-MY" sz="1800" b="1" u="sng" dirty="0">
                          <a:solidFill>
                            <a:srgbClr val="006600"/>
                          </a:solidFill>
                        </a:rPr>
                        <a:t>VERBAL RESPONSE (V)</a:t>
                      </a:r>
                    </a:p>
                    <a:p>
                      <a:r>
                        <a:rPr lang="en-MY" sz="1800" dirty="0"/>
                        <a:t>Oriented</a:t>
                      </a:r>
                    </a:p>
                    <a:p>
                      <a:r>
                        <a:rPr lang="en-MY" sz="1800" dirty="0"/>
                        <a:t>Confused</a:t>
                      </a:r>
                    </a:p>
                    <a:p>
                      <a:r>
                        <a:rPr lang="en-MY" sz="1800" dirty="0"/>
                        <a:t>Inappropriate</a:t>
                      </a:r>
                      <a:r>
                        <a:rPr lang="en-MY" sz="1800" baseline="0" dirty="0"/>
                        <a:t> words</a:t>
                      </a:r>
                    </a:p>
                    <a:p>
                      <a:r>
                        <a:rPr lang="en-MY" sz="1800" baseline="0" dirty="0"/>
                        <a:t>Incomprehensible sounds</a:t>
                      </a:r>
                    </a:p>
                    <a:p>
                      <a:r>
                        <a:rPr lang="en-MY" sz="1800" baseline="0" dirty="0"/>
                        <a:t>None</a:t>
                      </a:r>
                      <a:endParaRPr lang="en-MY"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MY" sz="1800" dirty="0"/>
                        <a:t>Non-testable</a:t>
                      </a:r>
                    </a:p>
                  </a:txBody>
                  <a:tcPr/>
                </a:tc>
                <a:tc>
                  <a:txBody>
                    <a:bodyPr/>
                    <a:lstStyle/>
                    <a:p>
                      <a:endParaRPr lang="en-MY" sz="1800" dirty="0"/>
                    </a:p>
                    <a:p>
                      <a:r>
                        <a:rPr lang="en-MY" sz="1800" dirty="0"/>
                        <a:t>5</a:t>
                      </a:r>
                    </a:p>
                    <a:p>
                      <a:r>
                        <a:rPr lang="en-MY" sz="1800" dirty="0"/>
                        <a:t>4</a:t>
                      </a:r>
                    </a:p>
                    <a:p>
                      <a:r>
                        <a:rPr lang="en-MY" sz="1800" dirty="0"/>
                        <a:t>3</a:t>
                      </a:r>
                    </a:p>
                    <a:p>
                      <a:r>
                        <a:rPr lang="en-MY" sz="1800" dirty="0"/>
                        <a:t>2</a:t>
                      </a:r>
                    </a:p>
                    <a:p>
                      <a:r>
                        <a:rPr lang="en-MY" sz="1800" dirty="0"/>
                        <a:t>1</a:t>
                      </a:r>
                    </a:p>
                    <a:p>
                      <a:r>
                        <a:rPr lang="en-MY" sz="1800" dirty="0"/>
                        <a:t>NT</a:t>
                      </a:r>
                    </a:p>
                  </a:txBody>
                  <a:tcPr/>
                </a:tc>
                <a:extLst>
                  <a:ext uri="{0D108BD9-81ED-4DB2-BD59-A6C34878D82A}">
                    <a16:rowId xmlns:a16="http://schemas.microsoft.com/office/drawing/2014/main" val="10003"/>
                  </a:ext>
                </a:extLst>
              </a:tr>
              <a:tr h="370840">
                <a:tc>
                  <a:txBody>
                    <a:bodyPr/>
                    <a:lstStyle/>
                    <a:p>
                      <a:r>
                        <a:rPr lang="en-MY" sz="1800" b="1" u="sng" dirty="0">
                          <a:solidFill>
                            <a:srgbClr val="006600"/>
                          </a:solidFill>
                        </a:rPr>
                        <a:t>BEST MOTOR</a:t>
                      </a:r>
                      <a:r>
                        <a:rPr lang="en-MY" sz="1800" b="1" u="sng" baseline="0" dirty="0">
                          <a:solidFill>
                            <a:srgbClr val="006600"/>
                          </a:solidFill>
                        </a:rPr>
                        <a:t> RESPONSE (M)</a:t>
                      </a:r>
                    </a:p>
                    <a:p>
                      <a:r>
                        <a:rPr lang="en-MY" sz="1800" baseline="0" dirty="0"/>
                        <a:t>Obeys commands</a:t>
                      </a:r>
                    </a:p>
                    <a:p>
                      <a:r>
                        <a:rPr lang="en-MY" sz="1800" baseline="0" dirty="0"/>
                        <a:t>Localizes pain</a:t>
                      </a:r>
                    </a:p>
                    <a:p>
                      <a:r>
                        <a:rPr lang="en-MY" sz="1800" baseline="0" dirty="0"/>
                        <a:t>Flexion withdrawal to pain</a:t>
                      </a:r>
                    </a:p>
                    <a:p>
                      <a:r>
                        <a:rPr lang="en-MY" sz="1800" baseline="0" dirty="0"/>
                        <a:t>Abnormal flexion (decorticate)</a:t>
                      </a:r>
                    </a:p>
                    <a:p>
                      <a:r>
                        <a:rPr lang="en-MY" sz="1800" baseline="0" dirty="0"/>
                        <a:t>Extension (</a:t>
                      </a:r>
                      <a:r>
                        <a:rPr lang="en-MY" sz="1800" baseline="0" dirty="0" err="1"/>
                        <a:t>decerebrate</a:t>
                      </a:r>
                      <a:r>
                        <a:rPr lang="en-MY" sz="1800" baseline="0" dirty="0"/>
                        <a:t>)</a:t>
                      </a:r>
                    </a:p>
                    <a:p>
                      <a:r>
                        <a:rPr lang="en-MY" sz="1800" baseline="0" dirty="0"/>
                        <a:t>None (flaccid)</a:t>
                      </a:r>
                      <a:endParaRPr lang="en-MY" sz="1800" dirty="0"/>
                    </a:p>
                  </a:txBody>
                  <a:tcPr/>
                </a:tc>
                <a:tc>
                  <a:txBody>
                    <a:bodyPr/>
                    <a:lstStyle/>
                    <a:p>
                      <a:r>
                        <a:rPr lang="en-MY" sz="1800" b="1" u="sng" dirty="0">
                          <a:solidFill>
                            <a:srgbClr val="006600"/>
                          </a:solidFill>
                        </a:rPr>
                        <a:t>BEST MOTOR</a:t>
                      </a:r>
                      <a:r>
                        <a:rPr lang="en-MY" sz="1800" b="1" u="sng" baseline="0" dirty="0">
                          <a:solidFill>
                            <a:srgbClr val="006600"/>
                          </a:solidFill>
                        </a:rPr>
                        <a:t> RESPONSE (M)</a:t>
                      </a:r>
                    </a:p>
                    <a:p>
                      <a:r>
                        <a:rPr lang="en-MY" sz="1800" baseline="0" dirty="0"/>
                        <a:t>Obeys commands</a:t>
                      </a:r>
                    </a:p>
                    <a:p>
                      <a:r>
                        <a:rPr lang="en-MY" sz="1800" baseline="0" dirty="0"/>
                        <a:t>Localizes pain</a:t>
                      </a:r>
                    </a:p>
                    <a:p>
                      <a:r>
                        <a:rPr lang="en-MY" sz="1800" baseline="0" dirty="0"/>
                        <a:t>Flexion withdrawal to pain</a:t>
                      </a:r>
                    </a:p>
                    <a:p>
                      <a:r>
                        <a:rPr lang="en-MY" sz="1800" baseline="0" dirty="0"/>
                        <a:t>Abnormal flexion (decorticate)</a:t>
                      </a:r>
                    </a:p>
                    <a:p>
                      <a:r>
                        <a:rPr lang="en-MY" sz="1800" baseline="0" dirty="0"/>
                        <a:t>Extension (</a:t>
                      </a:r>
                      <a:r>
                        <a:rPr lang="en-MY" sz="1800" baseline="0" dirty="0" err="1"/>
                        <a:t>decerebrate</a:t>
                      </a:r>
                      <a:r>
                        <a:rPr lang="en-MY" sz="1800" baseline="0" dirty="0"/>
                        <a:t>)</a:t>
                      </a:r>
                    </a:p>
                    <a:p>
                      <a:r>
                        <a:rPr lang="en-MY" sz="1800" baseline="0" dirty="0"/>
                        <a:t>None (flaccid)</a:t>
                      </a:r>
                      <a:endParaRPr lang="en-MY" sz="1800" dirty="0"/>
                    </a:p>
                    <a:p>
                      <a:r>
                        <a:rPr lang="en-MY" sz="1800" dirty="0"/>
                        <a:t>Non-testable</a:t>
                      </a:r>
                    </a:p>
                  </a:txBody>
                  <a:tcPr/>
                </a:tc>
                <a:tc>
                  <a:txBody>
                    <a:bodyPr/>
                    <a:lstStyle/>
                    <a:p>
                      <a:endParaRPr lang="en-MY" sz="1800" dirty="0"/>
                    </a:p>
                    <a:p>
                      <a:r>
                        <a:rPr lang="en-MY" sz="1800" dirty="0"/>
                        <a:t>6</a:t>
                      </a:r>
                    </a:p>
                    <a:p>
                      <a:r>
                        <a:rPr lang="en-MY" sz="1800" dirty="0"/>
                        <a:t>5</a:t>
                      </a:r>
                    </a:p>
                    <a:p>
                      <a:r>
                        <a:rPr lang="en-MY" sz="1800" dirty="0"/>
                        <a:t>4</a:t>
                      </a:r>
                    </a:p>
                    <a:p>
                      <a:r>
                        <a:rPr lang="en-MY" sz="1800" dirty="0"/>
                        <a:t>3</a:t>
                      </a:r>
                    </a:p>
                    <a:p>
                      <a:r>
                        <a:rPr lang="en-MY" sz="1800" dirty="0"/>
                        <a:t>2</a:t>
                      </a:r>
                    </a:p>
                    <a:p>
                      <a:r>
                        <a:rPr lang="en-MY" sz="1800" dirty="0"/>
                        <a:t>1</a:t>
                      </a:r>
                    </a:p>
                    <a:p>
                      <a:r>
                        <a:rPr lang="en-MY" sz="1800" dirty="0"/>
                        <a:t>NT</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9955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solidFill>
            <a:srgbClr val="00B0F0"/>
          </a:solidFill>
          <a:ln w="28575">
            <a:solidFill>
              <a:schemeClr val="tx1"/>
            </a:solidFill>
          </a:ln>
        </p:spPr>
        <p:txBody>
          <a:bodyPr/>
          <a:lstStyle/>
          <a:p>
            <a:pPr marL="0" indent="0">
              <a:buNone/>
            </a:pPr>
            <a:r>
              <a:rPr lang="en-MY" b="1" dirty="0"/>
              <a:t>Skull fracture</a:t>
            </a:r>
          </a:p>
          <a:p>
            <a:pPr marL="0" indent="0">
              <a:buNone/>
            </a:pPr>
            <a:endParaRPr lang="en-MY" sz="1600" dirty="0"/>
          </a:p>
          <a:p>
            <a:r>
              <a:rPr lang="en-MY" altLang="en-US" dirty="0"/>
              <a:t>Location: vault vs basilar</a:t>
            </a:r>
          </a:p>
          <a:p>
            <a:r>
              <a:rPr lang="en-MY" altLang="en-US" dirty="0">
                <a:latin typeface="Calibri" panose="020F0502020204030204" pitchFamily="34" charset="0"/>
                <a:cs typeface="Calibri" panose="020F0502020204030204" pitchFamily="34" charset="0"/>
              </a:rPr>
              <a:t>Pattern: linear, depressed, </a:t>
            </a:r>
            <a:r>
              <a:rPr lang="en-MY" altLang="en-US" dirty="0" err="1">
                <a:latin typeface="Calibri" panose="020F0502020204030204" pitchFamily="34" charset="0"/>
                <a:cs typeface="Calibri" panose="020F0502020204030204" pitchFamily="34" charset="0"/>
              </a:rPr>
              <a:t>comminuted</a:t>
            </a:r>
            <a:endParaRPr lang="en-MY" altLang="en-US" dirty="0">
              <a:latin typeface="Calibri" panose="020F0502020204030204" pitchFamily="34" charset="0"/>
              <a:cs typeface="Calibri" panose="020F0502020204030204" pitchFamily="34" charset="0"/>
            </a:endParaRPr>
          </a:p>
          <a:p>
            <a:r>
              <a:rPr lang="en-MY" altLang="en-US" dirty="0">
                <a:latin typeface="Calibri" panose="020F0502020204030204" pitchFamily="34" charset="0"/>
                <a:cs typeface="Calibri" panose="020F0502020204030204" pitchFamily="34" charset="0"/>
              </a:rPr>
              <a:t>Open vs closed</a:t>
            </a:r>
          </a:p>
          <a:p>
            <a:pPr marL="0" indent="0">
              <a:buNone/>
            </a:pPr>
            <a:endParaRPr lang="en-US" altLang="en-US" dirty="0">
              <a:latin typeface="Calibri" panose="020F0502020204030204" pitchFamily="34" charset="0"/>
              <a:cs typeface="Calibri" panose="020F0502020204030204" pitchFamily="34" charset="0"/>
            </a:endParaRPr>
          </a:p>
          <a:p>
            <a:endParaRPr lang="en-MY" dirty="0"/>
          </a:p>
        </p:txBody>
      </p:sp>
      <p:sp>
        <p:nvSpPr>
          <p:cNvPr id="4" name="Content Placeholder 3"/>
          <p:cNvSpPr>
            <a:spLocks noGrp="1"/>
          </p:cNvSpPr>
          <p:nvPr>
            <p:ph sz="half" idx="2"/>
          </p:nvPr>
        </p:nvSpPr>
        <p:spPr/>
        <p:txBody>
          <a:bodyPr/>
          <a:lstStyle/>
          <a:p>
            <a:endParaRPr lang="en-MY" dirty="0"/>
          </a:p>
        </p:txBody>
      </p:sp>
      <p:graphicFrame>
        <p:nvGraphicFramePr>
          <p:cNvPr id="5" name="Object 4"/>
          <p:cNvGraphicFramePr>
            <a:graphicFrameLocks noChangeAspect="1"/>
          </p:cNvGraphicFramePr>
          <p:nvPr>
            <p:extLst>
              <p:ext uri="{D42A27DB-BD31-4B8C-83A1-F6EECF244321}">
                <p14:modId xmlns:p14="http://schemas.microsoft.com/office/powerpoint/2010/main" val="1048461499"/>
              </p:ext>
            </p:extLst>
          </p:nvPr>
        </p:nvGraphicFramePr>
        <p:xfrm>
          <a:off x="7167974" y="173037"/>
          <a:ext cx="3486150" cy="3305175"/>
        </p:xfrm>
        <a:graphic>
          <a:graphicData uri="http://schemas.openxmlformats.org/presentationml/2006/ole">
            <mc:AlternateContent xmlns:mc="http://schemas.openxmlformats.org/markup-compatibility/2006">
              <mc:Choice xmlns:v="urn:schemas-microsoft-com:vml" Requires="v">
                <p:oleObj spid="_x0000_s20567" name="Bitmap Image" r:id="rId4" imgW="3486240" imgH="3305160" progId="Paint.Picture">
                  <p:embed/>
                </p:oleObj>
              </mc:Choice>
              <mc:Fallback>
                <p:oleObj name="Bitmap Image" r:id="rId4" imgW="3486240" imgH="3305160" progId="Paint.Picture">
                  <p:embed/>
                  <p:pic>
                    <p:nvPicPr>
                      <p:cNvPr id="0" name=""/>
                      <p:cNvPicPr/>
                      <p:nvPr/>
                    </p:nvPicPr>
                    <p:blipFill>
                      <a:blip r:embed="rId5"/>
                      <a:stretch>
                        <a:fillRect/>
                      </a:stretch>
                    </p:blipFill>
                    <p:spPr>
                      <a:xfrm>
                        <a:off x="7167974" y="173037"/>
                        <a:ext cx="3486150" cy="3305175"/>
                      </a:xfrm>
                      <a:prstGeom prst="rect">
                        <a:avLst/>
                      </a:prstGeom>
                    </p:spPr>
                  </p:pic>
                </p:oleObj>
              </mc:Fallback>
            </mc:AlternateContent>
          </a:graphicData>
        </a:graphic>
      </p:graphicFrame>
      <p:pic>
        <p:nvPicPr>
          <p:cNvPr id="6" name="Picture 5"/>
          <p:cNvPicPr>
            <a:picLocks noChangeAspect="1"/>
          </p:cNvPicPr>
          <p:nvPr/>
        </p:nvPicPr>
        <p:blipFill>
          <a:blip r:embed="rId6"/>
          <a:stretch>
            <a:fillRect/>
          </a:stretch>
        </p:blipFill>
        <p:spPr>
          <a:xfrm>
            <a:off x="7167974" y="3491464"/>
            <a:ext cx="2376398" cy="3077828"/>
          </a:xfrm>
          <a:prstGeom prst="rect">
            <a:avLst/>
          </a:prstGeom>
        </p:spPr>
      </p:pic>
      <p:sp>
        <p:nvSpPr>
          <p:cNvPr id="7" name="Title 6"/>
          <p:cNvSpPr>
            <a:spLocks noGrp="1"/>
          </p:cNvSpPr>
          <p:nvPr>
            <p:ph type="title"/>
          </p:nvPr>
        </p:nvSpPr>
        <p:spPr/>
        <p:txBody>
          <a:bodyPr/>
          <a:lstStyle/>
          <a:p>
            <a:endParaRPr lang="en-MY" dirty="0"/>
          </a:p>
        </p:txBody>
      </p:sp>
    </p:spTree>
    <p:extLst>
      <p:ext uri="{BB962C8B-B14F-4D97-AF65-F5344CB8AC3E}">
        <p14:creationId xmlns:p14="http://schemas.microsoft.com/office/powerpoint/2010/main" val="624118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4189"/>
            <a:ext cx="10515600" cy="744204"/>
          </a:xfrm>
        </p:spPr>
        <p:txBody>
          <a:bodyPr>
            <a:normAutofit/>
          </a:bodyPr>
          <a:lstStyle/>
          <a:p>
            <a:r>
              <a:rPr lang="en-MY" sz="2800" b="1" dirty="0">
                <a:latin typeface="+mn-lt"/>
              </a:rPr>
              <a:t>Intracranial lesions</a:t>
            </a:r>
          </a:p>
        </p:txBody>
      </p:sp>
      <p:sp>
        <p:nvSpPr>
          <p:cNvPr id="3" name="Content Placeholder 2"/>
          <p:cNvSpPr>
            <a:spLocks noGrp="1"/>
          </p:cNvSpPr>
          <p:nvPr>
            <p:ph sz="half" idx="1"/>
          </p:nvPr>
        </p:nvSpPr>
        <p:spPr>
          <a:solidFill>
            <a:srgbClr val="99FF33"/>
          </a:solidFill>
          <a:ln w="28575">
            <a:solidFill>
              <a:schemeClr val="tx1"/>
            </a:solidFill>
          </a:ln>
        </p:spPr>
        <p:txBody>
          <a:bodyPr>
            <a:normAutofit/>
          </a:bodyPr>
          <a:lstStyle/>
          <a:p>
            <a:pPr marL="0" indent="0">
              <a:buNone/>
            </a:pPr>
            <a:r>
              <a:rPr lang="en-MY" b="1" dirty="0"/>
              <a:t>Focal</a:t>
            </a:r>
          </a:p>
          <a:p>
            <a:r>
              <a:rPr lang="en-MY" sz="2400" dirty="0"/>
              <a:t>Epidural</a:t>
            </a:r>
          </a:p>
          <a:p>
            <a:r>
              <a:rPr lang="en-MY" sz="2400" dirty="0"/>
              <a:t>Subdural</a:t>
            </a:r>
          </a:p>
          <a:p>
            <a:r>
              <a:rPr lang="en-MY" sz="2400" dirty="0"/>
              <a:t>Intracerebral</a:t>
            </a:r>
          </a:p>
          <a:p>
            <a:endParaRPr lang="en-MY" dirty="0"/>
          </a:p>
        </p:txBody>
      </p:sp>
      <p:sp>
        <p:nvSpPr>
          <p:cNvPr id="4" name="Content Placeholder 3"/>
          <p:cNvSpPr>
            <a:spLocks noGrp="1"/>
          </p:cNvSpPr>
          <p:nvPr>
            <p:ph sz="half" idx="2"/>
          </p:nvPr>
        </p:nvSpPr>
        <p:spPr>
          <a:solidFill>
            <a:srgbClr val="00FF99"/>
          </a:solidFill>
          <a:ln w="28575">
            <a:solidFill>
              <a:schemeClr val="tx1"/>
            </a:solidFill>
          </a:ln>
        </p:spPr>
        <p:txBody>
          <a:bodyPr>
            <a:normAutofit/>
          </a:bodyPr>
          <a:lstStyle/>
          <a:p>
            <a:pPr marL="0" indent="0">
              <a:buNone/>
            </a:pPr>
            <a:r>
              <a:rPr lang="en-MY" b="1" dirty="0"/>
              <a:t>Diffuse</a:t>
            </a:r>
          </a:p>
          <a:p>
            <a:r>
              <a:rPr lang="en-MY" sz="2400" dirty="0"/>
              <a:t>Concussion</a:t>
            </a:r>
          </a:p>
          <a:p>
            <a:r>
              <a:rPr lang="en-MY" sz="2400" dirty="0"/>
              <a:t>Multiple contusions</a:t>
            </a:r>
          </a:p>
          <a:p>
            <a:r>
              <a:rPr lang="en-MY" sz="2400" dirty="0"/>
              <a:t>Hypoxic/ischemic injury</a:t>
            </a:r>
          </a:p>
          <a:p>
            <a:r>
              <a:rPr lang="en-MY" sz="2400" dirty="0"/>
              <a:t>Axonal injury</a:t>
            </a:r>
          </a:p>
          <a:p>
            <a:endParaRPr lang="en-MY" dirty="0"/>
          </a:p>
        </p:txBody>
      </p:sp>
      <p:pic>
        <p:nvPicPr>
          <p:cNvPr id="5" name="Picture 2" descr="Image result for EPIDURAL HEMATO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8278" y="3785945"/>
            <a:ext cx="1861444" cy="21206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8512088" y="3860414"/>
            <a:ext cx="1809783" cy="2046163"/>
          </a:xfrm>
          <a:prstGeom prst="rect">
            <a:avLst/>
          </a:prstGeom>
        </p:spPr>
      </p:pic>
    </p:spTree>
    <p:extLst>
      <p:ext uri="{BB962C8B-B14F-4D97-AF65-F5344CB8AC3E}">
        <p14:creationId xmlns:p14="http://schemas.microsoft.com/office/powerpoint/2010/main" val="1226164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459874"/>
          </a:xfrm>
          <a:solidFill>
            <a:srgbClr val="FF0000"/>
          </a:solidFill>
          <a:ln w="28575">
            <a:solidFill>
              <a:schemeClr val="tx1"/>
            </a:solidFill>
          </a:ln>
        </p:spPr>
        <p:txBody>
          <a:bodyPr/>
          <a:lstStyle/>
          <a:p>
            <a:pPr marL="0" indent="0" algn="ctr">
              <a:buNone/>
            </a:pPr>
            <a:r>
              <a:rPr lang="en-MY" b="1" dirty="0"/>
              <a:t>Blunt trauma</a:t>
            </a:r>
          </a:p>
          <a:p>
            <a:endParaRPr lang="en-MY" dirty="0"/>
          </a:p>
        </p:txBody>
      </p:sp>
      <p:sp>
        <p:nvSpPr>
          <p:cNvPr id="4" name="Content Placeholder 3"/>
          <p:cNvSpPr>
            <a:spLocks noGrp="1"/>
          </p:cNvSpPr>
          <p:nvPr>
            <p:ph sz="half" idx="2"/>
          </p:nvPr>
        </p:nvSpPr>
        <p:spPr>
          <a:xfrm>
            <a:off x="6172200" y="1825625"/>
            <a:ext cx="5181600" cy="4459874"/>
          </a:xfrm>
          <a:solidFill>
            <a:srgbClr val="C00000"/>
          </a:solidFill>
          <a:ln w="28575">
            <a:solidFill>
              <a:schemeClr val="tx1"/>
            </a:solidFill>
          </a:ln>
        </p:spPr>
        <p:txBody>
          <a:bodyPr/>
          <a:lstStyle/>
          <a:p>
            <a:pPr marL="0" indent="0" algn="ctr">
              <a:buNone/>
            </a:pPr>
            <a:r>
              <a:rPr lang="en-MY" b="1" dirty="0"/>
              <a:t>Penetrating trauma</a:t>
            </a:r>
          </a:p>
        </p:txBody>
      </p:sp>
      <p:pic>
        <p:nvPicPr>
          <p:cNvPr id="21506" name="Picture 2" descr="Image result for blunt head traum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2279233"/>
            <a:ext cx="1857375" cy="2190750"/>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Image result for blunt head trau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4361448"/>
            <a:ext cx="2857500" cy="19240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333373" y="2729360"/>
            <a:ext cx="2379077" cy="2890540"/>
          </a:xfrm>
          <a:prstGeom prst="rect">
            <a:avLst/>
          </a:prstGeom>
        </p:spPr>
      </p:pic>
      <p:pic>
        <p:nvPicPr>
          <p:cNvPr id="21512" name="Picture 8" descr="https://encrypted-tbn0.gstatic.com/images?q=tbn:ANd9GcTRlTif7H4QzAgt7Ee4ap0QrTTflheVY57Hv322oIKPXGKHwpS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3000" y="3250704"/>
            <a:ext cx="2476500" cy="184785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endParaRPr lang="en-MY"/>
          </a:p>
        </p:txBody>
      </p:sp>
    </p:spTree>
    <p:extLst>
      <p:ext uri="{BB962C8B-B14F-4D97-AF65-F5344CB8AC3E}">
        <p14:creationId xmlns:p14="http://schemas.microsoft.com/office/powerpoint/2010/main" val="2426126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Pathophysiology</a:t>
            </a:r>
          </a:p>
        </p:txBody>
      </p:sp>
      <p:sp>
        <p:nvSpPr>
          <p:cNvPr id="3" name="Content Placeholder 2"/>
          <p:cNvSpPr>
            <a:spLocks noGrp="1"/>
          </p:cNvSpPr>
          <p:nvPr>
            <p:ph sz="half" idx="1"/>
          </p:nvPr>
        </p:nvSpPr>
        <p:spPr>
          <a:solidFill>
            <a:srgbClr val="FFC000"/>
          </a:solidFill>
          <a:ln w="28575">
            <a:solidFill>
              <a:schemeClr val="tx1"/>
            </a:solidFill>
          </a:ln>
        </p:spPr>
        <p:txBody>
          <a:bodyPr>
            <a:normAutofit/>
          </a:bodyPr>
          <a:lstStyle/>
          <a:p>
            <a:pPr marL="0" indent="0">
              <a:buNone/>
            </a:pPr>
            <a:r>
              <a:rPr lang="en-MY" b="1" dirty="0"/>
              <a:t>Primary</a:t>
            </a:r>
          </a:p>
          <a:p>
            <a:r>
              <a:rPr lang="en-MY" dirty="0"/>
              <a:t>initial insult due to mechanical forces that produce high levels of direct damage and strain to the brain parenchyma </a:t>
            </a:r>
          </a:p>
          <a:p>
            <a:pPr lvl="1"/>
            <a:r>
              <a:rPr lang="en-MY" dirty="0"/>
              <a:t>Contusions</a:t>
            </a:r>
          </a:p>
          <a:p>
            <a:pPr lvl="1"/>
            <a:r>
              <a:rPr lang="en-MY" dirty="0"/>
              <a:t>Hematoma (subdural, epidural, </a:t>
            </a:r>
            <a:r>
              <a:rPr lang="en-MY" dirty="0" err="1"/>
              <a:t>intraparenchymal</a:t>
            </a:r>
            <a:r>
              <a:rPr lang="en-MY" dirty="0"/>
              <a:t>, intraventricular, subarachnoid)</a:t>
            </a:r>
          </a:p>
          <a:p>
            <a:pPr lvl="1"/>
            <a:r>
              <a:rPr lang="en-MY" dirty="0"/>
              <a:t>Diffuse axonal injury (stress or damage to axons)</a:t>
            </a:r>
          </a:p>
          <a:p>
            <a:endParaRPr lang="en-MY" dirty="0"/>
          </a:p>
        </p:txBody>
      </p:sp>
      <p:sp>
        <p:nvSpPr>
          <p:cNvPr id="4" name="Content Placeholder 3"/>
          <p:cNvSpPr>
            <a:spLocks noGrp="1"/>
          </p:cNvSpPr>
          <p:nvPr>
            <p:ph sz="half" idx="2"/>
          </p:nvPr>
        </p:nvSpPr>
        <p:spPr>
          <a:solidFill>
            <a:srgbClr val="FFFF00"/>
          </a:solidFill>
          <a:ln w="28575">
            <a:solidFill>
              <a:schemeClr val="tx1"/>
            </a:solidFill>
          </a:ln>
        </p:spPr>
        <p:txBody>
          <a:bodyPr>
            <a:normAutofit/>
          </a:bodyPr>
          <a:lstStyle/>
          <a:p>
            <a:pPr marL="0" indent="0">
              <a:buNone/>
            </a:pPr>
            <a:r>
              <a:rPr lang="en-MY" b="1" dirty="0"/>
              <a:t>Secondary</a:t>
            </a:r>
          </a:p>
          <a:p>
            <a:r>
              <a:rPr lang="en-MY" dirty="0"/>
              <a:t>Results by </a:t>
            </a:r>
            <a:r>
              <a:rPr lang="en-MY" b="1" dirty="0"/>
              <a:t>secondary neurotoxic cascade </a:t>
            </a:r>
            <a:r>
              <a:rPr lang="en-MY" dirty="0"/>
              <a:t>due to secondary insults (hypotension, hypoxemia, </a:t>
            </a:r>
            <a:r>
              <a:rPr lang="en-MY" dirty="0" err="1"/>
              <a:t>hyperglycemia</a:t>
            </a:r>
            <a:r>
              <a:rPr lang="en-MY" dirty="0"/>
              <a:t>) resulting in</a:t>
            </a:r>
          </a:p>
          <a:p>
            <a:pPr lvl="1"/>
            <a:r>
              <a:rPr lang="en-MY" dirty="0"/>
              <a:t>Cerebral </a:t>
            </a:r>
            <a:r>
              <a:rPr lang="en-MY" dirty="0" err="1"/>
              <a:t>edema</a:t>
            </a:r>
            <a:endParaRPr lang="en-MY" dirty="0"/>
          </a:p>
          <a:p>
            <a:pPr lvl="1"/>
            <a:r>
              <a:rPr lang="en-MY" dirty="0"/>
              <a:t>Cerebral herniation</a:t>
            </a:r>
          </a:p>
          <a:p>
            <a:endParaRPr lang="en-MY" dirty="0"/>
          </a:p>
        </p:txBody>
      </p:sp>
    </p:spTree>
    <p:extLst>
      <p:ext uri="{BB962C8B-B14F-4D97-AF65-F5344CB8AC3E}">
        <p14:creationId xmlns:p14="http://schemas.microsoft.com/office/powerpoint/2010/main" val="3363389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MY" dirty="0"/>
          </a:p>
        </p:txBody>
      </p:sp>
      <p:sp>
        <p:nvSpPr>
          <p:cNvPr id="4" name="Round Diagonal Corner Rectangle 3"/>
          <p:cNvSpPr/>
          <p:nvPr/>
        </p:nvSpPr>
        <p:spPr>
          <a:xfrm>
            <a:off x="680741" y="887019"/>
            <a:ext cx="10817818" cy="2229455"/>
          </a:xfrm>
          <a:prstGeom prst="round2DiagRect">
            <a:avLst/>
          </a:prstGeom>
          <a:solidFill>
            <a:srgbClr val="001642"/>
          </a:solidFill>
          <a:ln w="76200">
            <a:solidFill>
              <a:srgbClr val="C00000"/>
            </a:solidFill>
          </a:ln>
        </p:spPr>
        <p:style>
          <a:lnRef idx="1">
            <a:schemeClr val="dk1"/>
          </a:lnRef>
          <a:fillRef idx="3">
            <a:schemeClr val="dk1"/>
          </a:fillRef>
          <a:effectRef idx="2">
            <a:schemeClr val="dk1"/>
          </a:effectRef>
          <a:fontRef idx="minor">
            <a:schemeClr val="lt1"/>
          </a:fontRef>
        </p:style>
        <p:txBody>
          <a:bodyPr rtlCol="0" anchor="ctr"/>
          <a:lstStyle/>
          <a:p>
            <a:pPr algn="ctr"/>
            <a:r>
              <a:rPr lang="en-MY" sz="5400" b="1" dirty="0">
                <a:ln w="6600">
                  <a:solidFill>
                    <a:schemeClr val="accent2"/>
                  </a:solidFill>
                  <a:prstDash val="solid"/>
                </a:ln>
                <a:solidFill>
                  <a:srgbClr val="FFFFFF"/>
                </a:solidFill>
                <a:effectLst>
                  <a:glow rad="127000">
                    <a:srgbClr val="C00000"/>
                  </a:glow>
                  <a:outerShdw dist="38100" dir="2700000" algn="tl" rotWithShape="0">
                    <a:schemeClr val="accent2"/>
                  </a:outerShdw>
                </a:effectLst>
              </a:rPr>
              <a:t>APPROACH TO TBI MANAGEMENT</a:t>
            </a:r>
          </a:p>
          <a:p>
            <a:pPr algn="ctr"/>
            <a:endParaRPr lang="en-MY" b="1" dirty="0">
              <a:ln w="6600">
                <a:solidFill>
                  <a:schemeClr val="accent2"/>
                </a:solidFill>
                <a:prstDash val="solid"/>
              </a:ln>
              <a:solidFill>
                <a:srgbClr val="FFFFFF"/>
              </a:solidFill>
              <a:effectLst>
                <a:outerShdw dist="38100" dir="2700000" algn="tl" rotWithShape="0">
                  <a:schemeClr val="accent2"/>
                </a:outerShdw>
              </a:effectLst>
            </a:endParaRPr>
          </a:p>
        </p:txBody>
      </p:sp>
      <p:pic>
        <p:nvPicPr>
          <p:cNvPr id="2150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6902" y="3337255"/>
            <a:ext cx="4545496" cy="3245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0340227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8516" y="623462"/>
            <a:ext cx="9985284" cy="808888"/>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PREHOSPITAL CARE</a:t>
            </a:r>
          </a:p>
        </p:txBody>
      </p:sp>
      <p:sp>
        <p:nvSpPr>
          <p:cNvPr id="3" name="Content Placeholder 2"/>
          <p:cNvSpPr>
            <a:spLocks noGrp="1"/>
          </p:cNvSpPr>
          <p:nvPr>
            <p:ph idx="1"/>
          </p:nvPr>
        </p:nvSpPr>
        <p:spPr/>
        <p:txBody>
          <a:bodyPr/>
          <a:lstStyle/>
          <a:p>
            <a:pPr marL="571500" lvl="1" indent="-457200"/>
            <a:r>
              <a:rPr lang="en-US" altLang="en-US" sz="2800" dirty="0">
                <a:solidFill>
                  <a:schemeClr val="tx1">
                    <a:lumMod val="95000"/>
                    <a:lumOff val="5000"/>
                  </a:schemeClr>
                </a:solidFill>
              </a:rPr>
              <a:t>ABCDE</a:t>
            </a:r>
          </a:p>
          <a:p>
            <a:pPr marL="571500" lvl="1" indent="-457200"/>
            <a:r>
              <a:rPr lang="en-US" altLang="en-US" sz="2800" dirty="0">
                <a:solidFill>
                  <a:schemeClr val="tx1">
                    <a:lumMod val="95000"/>
                    <a:lumOff val="5000"/>
                  </a:schemeClr>
                </a:solidFill>
              </a:rPr>
              <a:t>Minimize secondary brain injury</a:t>
            </a:r>
          </a:p>
          <a:p>
            <a:pPr marL="571500" lvl="1" indent="-457200"/>
            <a:r>
              <a:rPr lang="en-US" altLang="en-US" sz="2800" dirty="0">
                <a:solidFill>
                  <a:schemeClr val="tx1">
                    <a:lumMod val="95000"/>
                    <a:lumOff val="5000"/>
                  </a:schemeClr>
                </a:solidFill>
              </a:rPr>
              <a:t>Administer oxygen</a:t>
            </a:r>
          </a:p>
          <a:p>
            <a:pPr marL="571500" lvl="1" indent="-457200"/>
            <a:r>
              <a:rPr lang="en-US" altLang="en-US" sz="2800" dirty="0">
                <a:solidFill>
                  <a:schemeClr val="tx1">
                    <a:lumMod val="95000"/>
                    <a:lumOff val="5000"/>
                  </a:schemeClr>
                </a:solidFill>
              </a:rPr>
              <a:t>C-spine protection</a:t>
            </a:r>
          </a:p>
          <a:p>
            <a:pPr marL="571500" lvl="1" indent="-457200"/>
            <a:r>
              <a:rPr lang="en-US" altLang="en-US" sz="2800" dirty="0">
                <a:solidFill>
                  <a:schemeClr val="tx1">
                    <a:lumMod val="95000"/>
                    <a:lumOff val="5000"/>
                  </a:schemeClr>
                </a:solidFill>
              </a:rPr>
              <a:t>Maintain normal blood pressure</a:t>
            </a:r>
          </a:p>
          <a:p>
            <a:pPr marL="571500" lvl="1" indent="-457200"/>
            <a:endParaRPr lang="en-US" altLang="en-US" sz="2800" dirty="0">
              <a:solidFill>
                <a:schemeClr val="tx1">
                  <a:lumMod val="95000"/>
                  <a:lumOff val="5000"/>
                </a:schemeClr>
              </a:solidFill>
            </a:endParaRPr>
          </a:p>
          <a:p>
            <a:pPr marL="571500" lvl="1" indent="-457200"/>
            <a:r>
              <a:rPr lang="en-MY" sz="2800" dirty="0"/>
              <a:t>Initial clinical findings and physical exam as reported by EMS are an essential component of triaging and managing TBI</a:t>
            </a:r>
          </a:p>
          <a:p>
            <a:pPr marL="114300" lvl="1" indent="0">
              <a:buNone/>
            </a:pPr>
            <a:endParaRPr lang="en-US" altLang="en-US" sz="2800" dirty="0">
              <a:solidFill>
                <a:schemeClr val="tx1">
                  <a:lumMod val="95000"/>
                  <a:lumOff val="5000"/>
                </a:schemeClr>
              </a:solidFill>
            </a:endParaRPr>
          </a:p>
          <a:p>
            <a:pPr marL="736600" lvl="2" indent="-457200"/>
            <a:endParaRPr lang="en-US" sz="2800" dirty="0">
              <a:solidFill>
                <a:schemeClr val="tx1">
                  <a:lumMod val="95000"/>
                  <a:lumOff val="5000"/>
                </a:schemeClr>
              </a:solidFill>
            </a:endParaRPr>
          </a:p>
          <a:p>
            <a:pPr marL="279400" lvl="2" indent="0">
              <a:buNone/>
            </a:pPr>
            <a:endParaRPr lang="en-US" sz="2800" dirty="0">
              <a:solidFill>
                <a:schemeClr val="tx1">
                  <a:lumMod val="95000"/>
                  <a:lumOff val="5000"/>
                </a:schemeClr>
              </a:solidFill>
            </a:endParaRPr>
          </a:p>
        </p:txBody>
      </p:sp>
      <p:pic>
        <p:nvPicPr>
          <p:cNvPr id="25604" name="Picture 4" descr="Image result for PREHOSPITAL C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3298" y="1690688"/>
            <a:ext cx="5090502" cy="2415712"/>
          </a:xfrm>
          <a:prstGeom prst="rect">
            <a:avLst/>
          </a:prstGeom>
          <a:noFill/>
          <a:effectLst>
            <a:softEdge rad="152400"/>
          </a:effectLst>
          <a:extLst>
            <a:ext uri="{909E8E84-426E-40DD-AFC4-6F175D3DCCD1}">
              <a14:hiddenFill xmlns:a14="http://schemas.microsoft.com/office/drawing/2010/main">
                <a:solidFill>
                  <a:srgbClr val="FFFFFF"/>
                </a:solidFill>
              </a14:hiddenFill>
            </a:ext>
          </a:extLst>
        </p:spPr>
      </p:pic>
      <p:pic>
        <p:nvPicPr>
          <p:cNvPr id="5" name="Picture 4" descr="Image result for TRAUMATIC BRAIN INJU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883" y="623462"/>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107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24000" y="1122363"/>
            <a:ext cx="9144000" cy="1443416"/>
          </a:xfrm>
        </p:spPr>
        <p:txBody>
          <a:bodyPr/>
          <a:lstStyle/>
          <a:p>
            <a:r>
              <a:rPr lang="en-MY" dirty="0"/>
              <a:t>Acknowledgement</a:t>
            </a:r>
          </a:p>
        </p:txBody>
      </p:sp>
      <p:sp>
        <p:nvSpPr>
          <p:cNvPr id="5" name="Subtitle 4"/>
          <p:cNvSpPr>
            <a:spLocks noGrp="1"/>
          </p:cNvSpPr>
          <p:nvPr>
            <p:ph type="subTitle" idx="1"/>
          </p:nvPr>
        </p:nvSpPr>
        <p:spPr/>
        <p:txBody>
          <a:bodyPr/>
          <a:lstStyle/>
          <a:p>
            <a:r>
              <a:rPr lang="en-MY" dirty="0"/>
              <a:t>A courtesy to Dr </a:t>
            </a:r>
            <a:r>
              <a:rPr lang="en-MY" dirty="0" err="1"/>
              <a:t>Imtinaan</a:t>
            </a:r>
            <a:r>
              <a:rPr lang="en-MY" dirty="0"/>
              <a:t> for her slides</a:t>
            </a:r>
          </a:p>
        </p:txBody>
      </p:sp>
    </p:spTree>
    <p:extLst>
      <p:ext uri="{BB962C8B-B14F-4D97-AF65-F5344CB8AC3E}">
        <p14:creationId xmlns:p14="http://schemas.microsoft.com/office/powerpoint/2010/main" val="1187698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MY"/>
          </a:p>
        </p:txBody>
      </p:sp>
      <p:pic>
        <p:nvPicPr>
          <p:cNvPr id="5" name="Picture 4"/>
          <p:cNvPicPr>
            <a:picLocks noChangeAspect="1"/>
          </p:cNvPicPr>
          <p:nvPr/>
        </p:nvPicPr>
        <p:blipFill>
          <a:blip r:embed="rId3"/>
          <a:stretch>
            <a:fillRect/>
          </a:stretch>
        </p:blipFill>
        <p:spPr>
          <a:xfrm>
            <a:off x="463259" y="805060"/>
            <a:ext cx="10890541" cy="6052939"/>
          </a:xfrm>
          <a:prstGeom prst="rect">
            <a:avLst/>
          </a:prstGeom>
        </p:spPr>
      </p:pic>
      <p:pic>
        <p:nvPicPr>
          <p:cNvPr id="6" name="Picture 5" descr="Image result for TRAUMATIC BRAIN INJU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996" y="140677"/>
            <a:ext cx="905520" cy="69059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1368516" y="140677"/>
            <a:ext cx="9985284" cy="690592"/>
          </a:xfrm>
          <a:prstGeom prst="rect">
            <a:avLst/>
          </a:prstGeo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MY" b="1" dirty="0"/>
              <a:t>TRIAGE</a:t>
            </a:r>
          </a:p>
        </p:txBody>
      </p:sp>
    </p:spTree>
    <p:extLst>
      <p:ext uri="{BB962C8B-B14F-4D97-AF65-F5344CB8AC3E}">
        <p14:creationId xmlns:p14="http://schemas.microsoft.com/office/powerpoint/2010/main" val="2327066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lstStyle/>
          <a:p>
            <a:endParaRPr lang="en-MY"/>
          </a:p>
        </p:txBody>
      </p:sp>
      <p:pic>
        <p:nvPicPr>
          <p:cNvPr id="4" name="Picture 3"/>
          <p:cNvPicPr>
            <a:picLocks noChangeAspect="1"/>
          </p:cNvPicPr>
          <p:nvPr/>
        </p:nvPicPr>
        <p:blipFill>
          <a:blip r:embed="rId3"/>
          <a:stretch>
            <a:fillRect/>
          </a:stretch>
        </p:blipFill>
        <p:spPr>
          <a:xfrm>
            <a:off x="1033139" y="0"/>
            <a:ext cx="9995971" cy="6858000"/>
          </a:xfrm>
          <a:prstGeom prst="rect">
            <a:avLst/>
          </a:prstGeom>
        </p:spPr>
      </p:pic>
    </p:spTree>
    <p:extLst>
      <p:ext uri="{BB962C8B-B14F-4D97-AF65-F5344CB8AC3E}">
        <p14:creationId xmlns:p14="http://schemas.microsoft.com/office/powerpoint/2010/main" val="34677404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b="1" dirty="0"/>
          </a:p>
        </p:txBody>
      </p:sp>
      <p:sp>
        <p:nvSpPr>
          <p:cNvPr id="3" name="Content Placeholder 2"/>
          <p:cNvSpPr>
            <a:spLocks noGrp="1"/>
          </p:cNvSpPr>
          <p:nvPr>
            <p:ph idx="1"/>
          </p:nvPr>
        </p:nvSpPr>
        <p:spPr>
          <a:ln w="38100">
            <a:solidFill>
              <a:srgbClr val="002060"/>
            </a:solidFill>
          </a:ln>
        </p:spPr>
        <p:style>
          <a:lnRef idx="1">
            <a:schemeClr val="accent4"/>
          </a:lnRef>
          <a:fillRef idx="2">
            <a:schemeClr val="accent4"/>
          </a:fillRef>
          <a:effectRef idx="1">
            <a:schemeClr val="accent4"/>
          </a:effectRef>
          <a:fontRef idx="minor">
            <a:schemeClr val="dk1"/>
          </a:fontRef>
        </p:style>
        <p:txBody>
          <a:bodyPr>
            <a:normAutofit/>
          </a:bodyPr>
          <a:lstStyle/>
          <a:p>
            <a:r>
              <a:rPr lang="en-MY" dirty="0"/>
              <a:t>Airway Protection</a:t>
            </a:r>
          </a:p>
          <a:p>
            <a:pPr lvl="1"/>
            <a:r>
              <a:rPr lang="en-MY" dirty="0"/>
              <a:t>Endotracheal intubation if severe TBI</a:t>
            </a:r>
          </a:p>
          <a:p>
            <a:pPr lvl="1"/>
            <a:endParaRPr lang="en-MY" dirty="0"/>
          </a:p>
          <a:p>
            <a:r>
              <a:rPr lang="en-MY" dirty="0"/>
              <a:t>Prevent hypoxaemia</a:t>
            </a:r>
          </a:p>
          <a:p>
            <a:pPr marL="457200" lvl="1" indent="0">
              <a:buNone/>
            </a:pPr>
            <a:endParaRPr lang="en-MY" dirty="0"/>
          </a:p>
          <a:p>
            <a:r>
              <a:rPr lang="en-MY" dirty="0"/>
              <a:t>Maintain a PCO2 of approximately 35 mm Hg. </a:t>
            </a:r>
          </a:p>
          <a:p>
            <a:pPr lvl="1"/>
            <a:r>
              <a:rPr lang="en-MY" dirty="0"/>
              <a:t>Prolonged hyperventilation with PCO2 &lt; 25 mm Hg is not recommended</a:t>
            </a:r>
          </a:p>
          <a:p>
            <a:pPr lvl="1"/>
            <a:endParaRPr lang="en-MY" dirty="0"/>
          </a:p>
          <a:p>
            <a:r>
              <a:rPr lang="en-MY" dirty="0"/>
              <a:t>Maintain cervical in-line immobilization all the time</a:t>
            </a:r>
          </a:p>
        </p:txBody>
      </p:sp>
      <p:pic>
        <p:nvPicPr>
          <p:cNvPr id="4" name="Picture 3"/>
          <p:cNvPicPr>
            <a:picLocks noChangeAspect="1"/>
          </p:cNvPicPr>
          <p:nvPr/>
        </p:nvPicPr>
        <p:blipFill>
          <a:blip r:embed="rId2"/>
          <a:stretch>
            <a:fillRect/>
          </a:stretch>
        </p:blipFill>
        <p:spPr>
          <a:xfrm>
            <a:off x="6831605" y="517664"/>
            <a:ext cx="4048206" cy="2026722"/>
          </a:xfrm>
          <a:prstGeom prst="rect">
            <a:avLst/>
          </a:prstGeom>
        </p:spPr>
      </p:pic>
      <p:pic>
        <p:nvPicPr>
          <p:cNvPr id="5" name="Picture 4"/>
          <p:cNvPicPr>
            <a:picLocks noChangeAspect="1"/>
          </p:cNvPicPr>
          <p:nvPr/>
        </p:nvPicPr>
        <p:blipFill>
          <a:blip r:embed="rId3"/>
          <a:stretch>
            <a:fillRect/>
          </a:stretch>
        </p:blipFill>
        <p:spPr>
          <a:xfrm>
            <a:off x="8800616" y="5062657"/>
            <a:ext cx="1257784" cy="1579174"/>
          </a:xfrm>
          <a:prstGeom prst="rect">
            <a:avLst/>
          </a:prstGeom>
          <a:ln>
            <a:noFill/>
          </a:ln>
          <a:effectLst>
            <a:softEdge rad="112500"/>
          </a:effectLst>
        </p:spPr>
      </p:pic>
    </p:spTree>
    <p:extLst>
      <p:ext uri="{BB962C8B-B14F-4D97-AF65-F5344CB8AC3E}">
        <p14:creationId xmlns:p14="http://schemas.microsoft.com/office/powerpoint/2010/main" val="2283254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b="1" dirty="0"/>
          </a:p>
        </p:txBody>
      </p:sp>
      <p:sp>
        <p:nvSpPr>
          <p:cNvPr id="3" name="Content Placeholder 2"/>
          <p:cNvSpPr>
            <a:spLocks noGrp="1"/>
          </p:cNvSpPr>
          <p:nvPr>
            <p:ph idx="1"/>
          </p:nvPr>
        </p:nvSpPr>
        <p:spPr>
          <a:xfrm>
            <a:off x="838200" y="1825625"/>
            <a:ext cx="10515600" cy="4495662"/>
          </a:xfrm>
          <a:solidFill>
            <a:srgbClr val="FFCCCC"/>
          </a:solidFill>
          <a:ln w="38100">
            <a:solidFill>
              <a:srgbClr val="001642"/>
            </a:solidFill>
          </a:ln>
        </p:spPr>
        <p:txBody>
          <a:bodyPr>
            <a:noAutofit/>
          </a:bodyPr>
          <a:lstStyle/>
          <a:p>
            <a:r>
              <a:rPr lang="en-MY" dirty="0"/>
              <a:t>Treat primary source of hypotension</a:t>
            </a:r>
          </a:p>
          <a:p>
            <a:pPr marL="0" indent="0">
              <a:buNone/>
            </a:pPr>
            <a:endParaRPr lang="en-MY" sz="1200" dirty="0"/>
          </a:p>
          <a:p>
            <a:r>
              <a:rPr lang="en-MY" dirty="0"/>
              <a:t>Prevent hypotension: </a:t>
            </a:r>
          </a:p>
          <a:p>
            <a:pPr lvl="1"/>
            <a:r>
              <a:rPr lang="en-MY" dirty="0"/>
              <a:t>Maintain systolic blood pressure (SBP)</a:t>
            </a:r>
            <a:endParaRPr lang="en-MY" sz="1600" i="1" dirty="0"/>
          </a:p>
          <a:p>
            <a:pPr lvl="2"/>
            <a:r>
              <a:rPr lang="en-MY" dirty="0"/>
              <a:t>≥ 100 mmHg for patients 50 to 69 years OR </a:t>
            </a:r>
          </a:p>
          <a:p>
            <a:pPr lvl="2"/>
            <a:r>
              <a:rPr lang="en-MY" dirty="0"/>
              <a:t>≥ 110 mm Hg for patients 15 to 49 years OR &gt; 70 years</a:t>
            </a:r>
          </a:p>
          <a:p>
            <a:pPr marL="914400" lvl="2" indent="0">
              <a:buNone/>
            </a:pPr>
            <a:r>
              <a:rPr lang="en-MY" sz="1400" i="1" dirty="0"/>
              <a:t>(ATLS 10</a:t>
            </a:r>
            <a:r>
              <a:rPr lang="en-MY" sz="1400" i="1" baseline="30000" dirty="0"/>
              <a:t>th</a:t>
            </a:r>
            <a:r>
              <a:rPr lang="en-MY" sz="1400" i="1" dirty="0"/>
              <a:t> Edition)</a:t>
            </a:r>
            <a:endParaRPr lang="en-MY" sz="1400" dirty="0"/>
          </a:p>
          <a:p>
            <a:pPr marL="457200" lvl="1" indent="0">
              <a:buNone/>
            </a:pPr>
            <a:endParaRPr lang="en-MY" sz="1200" dirty="0"/>
          </a:p>
          <a:p>
            <a:r>
              <a:rPr lang="en-MY" dirty="0"/>
              <a:t>Ringer’s lactate solution or normal saline is recommended</a:t>
            </a:r>
          </a:p>
          <a:p>
            <a:pPr marL="0" indent="0">
              <a:buNone/>
            </a:pPr>
            <a:endParaRPr lang="en-MY" sz="1200" dirty="0"/>
          </a:p>
          <a:p>
            <a:r>
              <a:rPr lang="en-MY" dirty="0"/>
              <a:t>Hyponatremia is associated with brain </a:t>
            </a:r>
            <a:r>
              <a:rPr lang="en-MY" dirty="0" err="1"/>
              <a:t>edema</a:t>
            </a:r>
            <a:r>
              <a:rPr lang="en-MY" dirty="0"/>
              <a:t> and should be prevented.</a:t>
            </a:r>
          </a:p>
          <a:p>
            <a:pPr lvl="1"/>
            <a:endParaRPr lang="en-MY" dirty="0"/>
          </a:p>
          <a:p>
            <a:pPr marL="0" indent="0">
              <a:buNone/>
            </a:pPr>
            <a:endParaRPr lang="en-MY" sz="2400" dirty="0"/>
          </a:p>
        </p:txBody>
      </p:sp>
      <p:pic>
        <p:nvPicPr>
          <p:cNvPr id="5" name="Picture 4"/>
          <p:cNvPicPr>
            <a:picLocks noChangeAspect="1"/>
          </p:cNvPicPr>
          <p:nvPr/>
        </p:nvPicPr>
        <p:blipFill>
          <a:blip r:embed="rId3"/>
          <a:stretch>
            <a:fillRect/>
          </a:stretch>
        </p:blipFill>
        <p:spPr>
          <a:xfrm>
            <a:off x="8251567" y="609600"/>
            <a:ext cx="2246584" cy="2258254"/>
          </a:xfrm>
          <a:prstGeom prst="rect">
            <a:avLst/>
          </a:prstGeom>
        </p:spPr>
      </p:pic>
    </p:spTree>
    <p:extLst>
      <p:ext uri="{BB962C8B-B14F-4D97-AF65-F5344CB8AC3E}">
        <p14:creationId xmlns:p14="http://schemas.microsoft.com/office/powerpoint/2010/main" val="1533838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b="1" dirty="0"/>
          </a:p>
        </p:txBody>
      </p:sp>
      <p:sp>
        <p:nvSpPr>
          <p:cNvPr id="3" name="Content Placeholder 2"/>
          <p:cNvSpPr>
            <a:spLocks noGrp="1"/>
          </p:cNvSpPr>
          <p:nvPr>
            <p:ph idx="1"/>
          </p:nvPr>
        </p:nvSpPr>
        <p:spPr>
          <a:xfrm>
            <a:off x="838200" y="1825624"/>
            <a:ext cx="10515600" cy="4455905"/>
          </a:xfrm>
          <a:solidFill>
            <a:srgbClr val="B5CF61"/>
          </a:solidFill>
          <a:ln w="38100">
            <a:solidFill>
              <a:srgbClr val="001642"/>
            </a:solidFill>
          </a:ln>
        </p:spPr>
        <p:txBody>
          <a:bodyPr>
            <a:normAutofit/>
          </a:bodyPr>
          <a:lstStyle/>
          <a:p>
            <a:r>
              <a:rPr lang="en-MY" dirty="0"/>
              <a:t>GCS, pupillary response and neurological deficit</a:t>
            </a:r>
          </a:p>
          <a:p>
            <a:r>
              <a:rPr lang="en-MY" dirty="0"/>
              <a:t>If emergency intubation is necessary, obtain </a:t>
            </a:r>
          </a:p>
          <a:p>
            <a:pPr marL="0" indent="0">
              <a:buNone/>
            </a:pPr>
            <a:r>
              <a:rPr lang="en-MY" dirty="0"/>
              <a:t>   pre-intubation GCS</a:t>
            </a:r>
          </a:p>
          <a:p>
            <a:endParaRPr lang="en-MY" dirty="0"/>
          </a:p>
        </p:txBody>
      </p:sp>
      <p:graphicFrame>
        <p:nvGraphicFramePr>
          <p:cNvPr id="4" name="Table 3"/>
          <p:cNvGraphicFramePr>
            <a:graphicFrameLocks noGrp="1"/>
          </p:cNvGraphicFramePr>
          <p:nvPr>
            <p:extLst>
              <p:ext uri="{D42A27DB-BD31-4B8C-83A1-F6EECF244321}">
                <p14:modId xmlns:p14="http://schemas.microsoft.com/office/powerpoint/2010/main" val="967886679"/>
              </p:ext>
            </p:extLst>
          </p:nvPr>
        </p:nvGraphicFramePr>
        <p:xfrm>
          <a:off x="2032000" y="3344145"/>
          <a:ext cx="8128000" cy="2839720"/>
        </p:xfrm>
        <a:graphic>
          <a:graphicData uri="http://schemas.openxmlformats.org/drawingml/2006/table">
            <a:tbl>
              <a:tblPr firstRow="1" bandRow="1">
                <a:tableStyleId>{2A488322-F2BA-4B5B-9748-0D474271808F}</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r>
                        <a:rPr lang="en-MY" dirty="0"/>
                        <a:t>UNRESPONSIVE</a:t>
                      </a:r>
                      <a:r>
                        <a:rPr lang="en-MY" baseline="0" dirty="0"/>
                        <a:t> PATIENT WITH</a:t>
                      </a:r>
                      <a:endParaRPr lang="en-MY" dirty="0"/>
                    </a:p>
                  </a:txBody>
                  <a:tcPr/>
                </a:tc>
                <a:tc>
                  <a:txBody>
                    <a:bodyPr/>
                    <a:lstStyle/>
                    <a:p>
                      <a:r>
                        <a:rPr lang="en-MY" dirty="0"/>
                        <a:t>MAY SUGGEST</a:t>
                      </a:r>
                    </a:p>
                  </a:txBody>
                  <a:tcPr/>
                </a:tc>
                <a:extLst>
                  <a:ext uri="{0D108BD9-81ED-4DB2-BD59-A6C34878D82A}">
                    <a16:rowId xmlns:a16="http://schemas.microsoft.com/office/drawing/2014/main" val="10000"/>
                  </a:ext>
                </a:extLst>
              </a:tr>
              <a:tr h="370840">
                <a:tc>
                  <a:txBody>
                    <a:bodyPr/>
                    <a:lstStyle/>
                    <a:p>
                      <a:r>
                        <a:rPr lang="en-MY" dirty="0"/>
                        <a:t>Single</a:t>
                      </a:r>
                      <a:r>
                        <a:rPr lang="en-MY" baseline="0" dirty="0"/>
                        <a:t> fixed and dilated pupils</a:t>
                      </a:r>
                      <a:endParaRPr lang="en-MY" dirty="0"/>
                    </a:p>
                  </a:txBody>
                  <a:tcPr/>
                </a:tc>
                <a:tc>
                  <a:txBody>
                    <a:bodyPr/>
                    <a:lstStyle/>
                    <a:p>
                      <a:r>
                        <a:rPr lang="en-MY" dirty="0"/>
                        <a:t>Intracranial hematoma with </a:t>
                      </a:r>
                      <a:r>
                        <a:rPr lang="en-MY" dirty="0" err="1"/>
                        <a:t>uncal</a:t>
                      </a:r>
                      <a:r>
                        <a:rPr lang="en-MY" dirty="0"/>
                        <a:t> herniation</a:t>
                      </a:r>
                    </a:p>
                  </a:txBody>
                  <a:tcPr/>
                </a:tc>
                <a:extLst>
                  <a:ext uri="{0D108BD9-81ED-4DB2-BD59-A6C34878D82A}">
                    <a16:rowId xmlns:a16="http://schemas.microsoft.com/office/drawing/2014/main" val="10001"/>
                  </a:ext>
                </a:extLst>
              </a:tr>
              <a:tr h="370840">
                <a:tc>
                  <a:txBody>
                    <a:bodyPr/>
                    <a:lstStyle/>
                    <a:p>
                      <a:r>
                        <a:rPr lang="en-MY" dirty="0"/>
                        <a:t>Bilateral fixed and dilated pupils</a:t>
                      </a:r>
                    </a:p>
                  </a:txBody>
                  <a:tcPr/>
                </a:tc>
                <a:tc>
                  <a:txBody>
                    <a:bodyPr/>
                    <a:lstStyle/>
                    <a:p>
                      <a:r>
                        <a:rPr lang="en-MY" dirty="0"/>
                        <a:t>Increased</a:t>
                      </a:r>
                      <a:r>
                        <a:rPr lang="en-MY" baseline="0" dirty="0"/>
                        <a:t> ICP with poor brain perfusion</a:t>
                      </a:r>
                    </a:p>
                    <a:p>
                      <a:r>
                        <a:rPr lang="en-MY" baseline="0" dirty="0"/>
                        <a:t>Bilateral </a:t>
                      </a:r>
                      <a:r>
                        <a:rPr lang="en-MY" baseline="0" dirty="0" err="1"/>
                        <a:t>uncal</a:t>
                      </a:r>
                      <a:r>
                        <a:rPr lang="en-MY" baseline="0" dirty="0"/>
                        <a:t> herniation</a:t>
                      </a:r>
                    </a:p>
                    <a:p>
                      <a:r>
                        <a:rPr lang="en-MY" baseline="0" dirty="0"/>
                        <a:t>Drug effect (</a:t>
                      </a:r>
                      <a:r>
                        <a:rPr lang="en-MY" baseline="0" dirty="0" err="1"/>
                        <a:t>eg</a:t>
                      </a:r>
                      <a:r>
                        <a:rPr lang="en-MY" baseline="0" dirty="0"/>
                        <a:t>: Atropine)</a:t>
                      </a:r>
                    </a:p>
                    <a:p>
                      <a:r>
                        <a:rPr lang="en-MY" baseline="0" dirty="0"/>
                        <a:t>Severe hypoxia</a:t>
                      </a:r>
                    </a:p>
                  </a:txBody>
                  <a:tcPr/>
                </a:tc>
                <a:extLst>
                  <a:ext uri="{0D108BD9-81ED-4DB2-BD59-A6C34878D82A}">
                    <a16:rowId xmlns:a16="http://schemas.microsoft.com/office/drawing/2014/main" val="10002"/>
                  </a:ext>
                </a:extLst>
              </a:tr>
              <a:tr h="370840">
                <a:tc>
                  <a:txBody>
                    <a:bodyPr/>
                    <a:lstStyle/>
                    <a:p>
                      <a:r>
                        <a:rPr lang="en-MY" dirty="0"/>
                        <a:t>Bilateral</a:t>
                      </a:r>
                      <a:r>
                        <a:rPr lang="en-MY" baseline="0" dirty="0"/>
                        <a:t> pinpoints pupils</a:t>
                      </a:r>
                      <a:endParaRPr lang="en-MY" dirty="0"/>
                    </a:p>
                  </a:txBody>
                  <a:tcPr/>
                </a:tc>
                <a:tc>
                  <a:txBody>
                    <a:bodyPr/>
                    <a:lstStyle/>
                    <a:p>
                      <a:r>
                        <a:rPr lang="en-MY" dirty="0"/>
                        <a:t>Central pontine</a:t>
                      </a:r>
                      <a:r>
                        <a:rPr lang="en-MY" baseline="0" dirty="0"/>
                        <a:t> lesion</a:t>
                      </a:r>
                    </a:p>
                    <a:p>
                      <a:r>
                        <a:rPr lang="en-MY" baseline="0" dirty="0"/>
                        <a:t>Opiate exposure</a:t>
                      </a:r>
                      <a:endParaRPr lang="en-MY" dirty="0"/>
                    </a:p>
                  </a:txBody>
                  <a:tcPr/>
                </a:tc>
                <a:extLst>
                  <a:ext uri="{0D108BD9-81ED-4DB2-BD59-A6C34878D82A}">
                    <a16:rowId xmlns:a16="http://schemas.microsoft.com/office/drawing/2014/main" val="10003"/>
                  </a:ext>
                </a:extLst>
              </a:tr>
            </a:tbl>
          </a:graphicData>
        </a:graphic>
      </p:graphicFrame>
      <p:pic>
        <p:nvPicPr>
          <p:cNvPr id="6" name="Picture 5"/>
          <p:cNvPicPr>
            <a:picLocks noChangeAspect="1"/>
          </p:cNvPicPr>
          <p:nvPr/>
        </p:nvPicPr>
        <p:blipFill>
          <a:blip r:embed="rId2"/>
          <a:stretch>
            <a:fillRect/>
          </a:stretch>
        </p:blipFill>
        <p:spPr>
          <a:xfrm>
            <a:off x="8548790" y="540533"/>
            <a:ext cx="2145713" cy="2173799"/>
          </a:xfrm>
          <a:prstGeom prst="rect">
            <a:avLst/>
          </a:prstGeom>
        </p:spPr>
      </p:pic>
    </p:spTree>
    <p:extLst>
      <p:ext uri="{BB962C8B-B14F-4D97-AF65-F5344CB8AC3E}">
        <p14:creationId xmlns:p14="http://schemas.microsoft.com/office/powerpoint/2010/main" val="2711372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b="1" dirty="0"/>
          </a:p>
        </p:txBody>
      </p:sp>
      <p:sp>
        <p:nvSpPr>
          <p:cNvPr id="3" name="Content Placeholder 2"/>
          <p:cNvSpPr>
            <a:spLocks noGrp="1"/>
          </p:cNvSpPr>
          <p:nvPr>
            <p:ph idx="1"/>
          </p:nvPr>
        </p:nvSpPr>
        <p:spPr/>
        <p:txBody>
          <a:bodyPr>
            <a:normAutofit/>
          </a:bodyPr>
          <a:lstStyle/>
          <a:p>
            <a:pPr marL="0" indent="0" algn="ctr">
              <a:buNone/>
            </a:pPr>
            <a:r>
              <a:rPr lang="en-MY" sz="6600" b="1" dirty="0"/>
              <a:t>Don’t forget to complete your secondary survey</a:t>
            </a:r>
          </a:p>
        </p:txBody>
      </p:sp>
    </p:spTree>
    <p:extLst>
      <p:ext uri="{BB962C8B-B14F-4D97-AF65-F5344CB8AC3E}">
        <p14:creationId xmlns:p14="http://schemas.microsoft.com/office/powerpoint/2010/main" val="3559983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94219" y="2808724"/>
            <a:ext cx="9424766" cy="930328"/>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r>
              <a:rPr lang="en-MY" sz="7200" b="1" dirty="0"/>
              <a:t>DIAGNOSTIC IMAGING</a:t>
            </a:r>
          </a:p>
        </p:txBody>
      </p:sp>
      <p:pic>
        <p:nvPicPr>
          <p:cNvPr id="4" name="Picture 2" descr="Image result for TRAUMATIC BRAIN INJU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6061" y="2808724"/>
            <a:ext cx="1219868" cy="93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646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dirty="0"/>
          </a:p>
        </p:txBody>
      </p:sp>
      <p:pic>
        <p:nvPicPr>
          <p:cNvPr id="5124" name="Picture 4" descr="Image result for NEW ORLEANS CT RUL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0" y="1246265"/>
            <a:ext cx="5801784" cy="4351338"/>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94216" y="191069"/>
            <a:ext cx="5159558" cy="6298555"/>
          </a:xfrm>
          <a:prstGeom prst="rect">
            <a:avLst/>
          </a:prstGeom>
        </p:spPr>
      </p:pic>
      <p:sp>
        <p:nvSpPr>
          <p:cNvPr id="4" name="TextBox 3"/>
          <p:cNvSpPr txBox="1"/>
          <p:nvPr/>
        </p:nvSpPr>
        <p:spPr>
          <a:xfrm>
            <a:off x="2661671" y="6181847"/>
            <a:ext cx="2792103" cy="307777"/>
          </a:xfrm>
          <a:prstGeom prst="rect">
            <a:avLst/>
          </a:prstGeom>
          <a:noFill/>
        </p:spPr>
        <p:txBody>
          <a:bodyPr wrap="square" rtlCol="0">
            <a:spAutoFit/>
          </a:bodyPr>
          <a:lstStyle/>
          <a:p>
            <a:r>
              <a:rPr lang="en-MY" sz="1400" i="1" dirty="0"/>
              <a:t>*Sensitivity 100%, Specificity 50.6%</a:t>
            </a:r>
          </a:p>
        </p:txBody>
      </p:sp>
      <p:sp>
        <p:nvSpPr>
          <p:cNvPr id="7" name="TextBox 6"/>
          <p:cNvSpPr txBox="1"/>
          <p:nvPr/>
        </p:nvSpPr>
        <p:spPr>
          <a:xfrm>
            <a:off x="6400409" y="5093170"/>
            <a:ext cx="4006755" cy="307777"/>
          </a:xfrm>
          <a:prstGeom prst="rect">
            <a:avLst/>
          </a:prstGeom>
          <a:noFill/>
        </p:spPr>
        <p:txBody>
          <a:bodyPr wrap="square" rtlCol="0">
            <a:spAutoFit/>
          </a:bodyPr>
          <a:lstStyle/>
          <a:p>
            <a:r>
              <a:rPr lang="en-MY" sz="1400" i="1" dirty="0"/>
              <a:t>*Sensitivity 100%, Specificity 12.7%</a:t>
            </a:r>
          </a:p>
        </p:txBody>
      </p:sp>
      <p:sp>
        <p:nvSpPr>
          <p:cNvPr id="8" name="TextBox 7"/>
          <p:cNvSpPr txBox="1"/>
          <p:nvPr/>
        </p:nvSpPr>
        <p:spPr>
          <a:xfrm>
            <a:off x="5991367" y="5858681"/>
            <a:ext cx="6200633" cy="954107"/>
          </a:xfrm>
          <a:prstGeom prst="rect">
            <a:avLst/>
          </a:prstGeom>
          <a:noFill/>
        </p:spPr>
        <p:txBody>
          <a:bodyPr wrap="square" rtlCol="0">
            <a:spAutoFit/>
          </a:bodyPr>
          <a:lstStyle/>
          <a:p>
            <a:r>
              <a:rPr lang="en-MY" sz="1400" b="1" i="1" dirty="0"/>
              <a:t>*Source: </a:t>
            </a:r>
            <a:r>
              <a:rPr lang="en-MY" sz="1400" i="1" dirty="0"/>
              <a:t>JAMA. 2005;294(12):1511-1518. doi:10.1001/jama.294.12.1511 on Comparison of the Canadian CT Head Rule and the New Orleans Criteria in Patients With Minor Head Injury</a:t>
            </a:r>
          </a:p>
          <a:p>
            <a:endParaRPr lang="en-MY" sz="1400" i="1" dirty="0"/>
          </a:p>
        </p:txBody>
      </p:sp>
    </p:spTree>
    <p:extLst>
      <p:ext uri="{BB962C8B-B14F-4D97-AF65-F5344CB8AC3E}">
        <p14:creationId xmlns:p14="http://schemas.microsoft.com/office/powerpoint/2010/main" val="1488142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sp>
        <p:nvSpPr>
          <p:cNvPr id="3" name="Content Placeholder 2"/>
          <p:cNvSpPr>
            <a:spLocks noGrp="1"/>
          </p:cNvSpPr>
          <p:nvPr>
            <p:ph idx="1"/>
          </p:nvPr>
        </p:nvSpPr>
        <p:spPr/>
        <p:txBody>
          <a:bodyPr/>
          <a:lstStyle/>
          <a:p>
            <a:endParaRPr lang="en-MY" dirty="0"/>
          </a:p>
        </p:txBody>
      </p:sp>
      <p:sp>
        <p:nvSpPr>
          <p:cNvPr id="4" name="AutoShape 2" descr="Image result for PECARN C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6148" name="Picture 4" descr="Image result for PECARN 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640064"/>
            <a:ext cx="10228530" cy="55368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418162" y="5649584"/>
            <a:ext cx="2792103" cy="307777"/>
          </a:xfrm>
          <a:prstGeom prst="rect">
            <a:avLst/>
          </a:prstGeom>
          <a:noFill/>
        </p:spPr>
        <p:txBody>
          <a:bodyPr wrap="square" rtlCol="0">
            <a:spAutoFit/>
          </a:bodyPr>
          <a:lstStyle/>
          <a:p>
            <a:r>
              <a:rPr lang="en-MY" sz="1400" i="1" dirty="0"/>
              <a:t>*Sensitivity 100%, Specificity 62%</a:t>
            </a:r>
          </a:p>
        </p:txBody>
      </p:sp>
      <p:sp>
        <p:nvSpPr>
          <p:cNvPr id="5" name="Rectangle 4"/>
          <p:cNvSpPr/>
          <p:nvPr/>
        </p:nvSpPr>
        <p:spPr>
          <a:xfrm>
            <a:off x="838200" y="6176963"/>
            <a:ext cx="10515600" cy="523220"/>
          </a:xfrm>
          <a:prstGeom prst="rect">
            <a:avLst/>
          </a:prstGeom>
        </p:spPr>
        <p:txBody>
          <a:bodyPr wrap="square">
            <a:spAutoFit/>
          </a:bodyPr>
          <a:lstStyle/>
          <a:p>
            <a:r>
              <a:rPr lang="en-MY" sz="1400" b="1" i="1" dirty="0">
                <a:solidFill>
                  <a:srgbClr val="000000"/>
                </a:solidFill>
              </a:rPr>
              <a:t>*Source</a:t>
            </a:r>
            <a:r>
              <a:rPr lang="en-MY" sz="1400" i="1" dirty="0">
                <a:solidFill>
                  <a:srgbClr val="000000"/>
                </a:solidFill>
              </a:rPr>
              <a:t>: </a:t>
            </a:r>
            <a:r>
              <a:rPr lang="en-MY" sz="1400" i="1" dirty="0"/>
              <a:t>Ann </a:t>
            </a:r>
            <a:r>
              <a:rPr lang="en-MY" sz="1400" i="1" dirty="0" err="1"/>
              <a:t>Emerg</a:t>
            </a:r>
            <a:r>
              <a:rPr lang="en-MY" sz="1400" i="1" dirty="0"/>
              <a:t> Med. 2014 Aug; 64(2): 145–152.e5 on </a:t>
            </a:r>
            <a:r>
              <a:rPr lang="en-MY" sz="1400" i="1" dirty="0">
                <a:solidFill>
                  <a:srgbClr val="000000"/>
                </a:solidFill>
              </a:rPr>
              <a:t>Comparison of PECARN, CATCH, and CHALICE Rules for Children with Minor Head Injury: A prospective cohort study</a:t>
            </a:r>
          </a:p>
        </p:txBody>
      </p:sp>
    </p:spTree>
    <p:extLst>
      <p:ext uri="{BB962C8B-B14F-4D97-AF65-F5344CB8AC3E}">
        <p14:creationId xmlns:p14="http://schemas.microsoft.com/office/powerpoint/2010/main" val="1293414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dirty="0"/>
          </a:p>
        </p:txBody>
      </p:sp>
      <p:sp>
        <p:nvSpPr>
          <p:cNvPr id="3" name="Content Placeholder 2"/>
          <p:cNvSpPr>
            <a:spLocks noGrp="1"/>
          </p:cNvSpPr>
          <p:nvPr>
            <p:ph idx="1"/>
          </p:nvPr>
        </p:nvSpPr>
        <p:spPr/>
        <p:txBody>
          <a:bodyPr/>
          <a:lstStyle/>
          <a:p>
            <a:r>
              <a:rPr lang="en-MY" dirty="0"/>
              <a:t>*</a:t>
            </a:r>
          </a:p>
        </p:txBody>
      </p:sp>
      <p:pic>
        <p:nvPicPr>
          <p:cNvPr id="7172" name="Picture 4" descr="Image result for PECARN 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601576"/>
            <a:ext cx="10098761" cy="54666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53277" y="5554049"/>
            <a:ext cx="2792103" cy="307777"/>
          </a:xfrm>
          <a:prstGeom prst="rect">
            <a:avLst/>
          </a:prstGeom>
          <a:noFill/>
        </p:spPr>
        <p:txBody>
          <a:bodyPr wrap="square" rtlCol="0">
            <a:spAutoFit/>
          </a:bodyPr>
          <a:lstStyle/>
          <a:p>
            <a:r>
              <a:rPr lang="en-MY" sz="1400" i="1" dirty="0"/>
              <a:t>*Sensitivity 100%, Specificity 62%</a:t>
            </a:r>
          </a:p>
        </p:txBody>
      </p:sp>
      <p:sp>
        <p:nvSpPr>
          <p:cNvPr id="4" name="Rectangle 3"/>
          <p:cNvSpPr/>
          <p:nvPr/>
        </p:nvSpPr>
        <p:spPr>
          <a:xfrm>
            <a:off x="838200" y="6068229"/>
            <a:ext cx="10515600" cy="523220"/>
          </a:xfrm>
          <a:prstGeom prst="rect">
            <a:avLst/>
          </a:prstGeom>
        </p:spPr>
        <p:txBody>
          <a:bodyPr wrap="square">
            <a:spAutoFit/>
          </a:bodyPr>
          <a:lstStyle/>
          <a:p>
            <a:r>
              <a:rPr lang="en-MY" sz="1400" b="1" i="1" dirty="0">
                <a:solidFill>
                  <a:srgbClr val="000000"/>
                </a:solidFill>
              </a:rPr>
              <a:t>*Source</a:t>
            </a:r>
            <a:r>
              <a:rPr lang="en-MY" sz="1400" i="1" dirty="0">
                <a:solidFill>
                  <a:srgbClr val="000000"/>
                </a:solidFill>
              </a:rPr>
              <a:t>: </a:t>
            </a:r>
            <a:r>
              <a:rPr lang="en-MY" sz="1400" i="1" dirty="0"/>
              <a:t>Ann </a:t>
            </a:r>
            <a:r>
              <a:rPr lang="en-MY" sz="1400" i="1" dirty="0" err="1"/>
              <a:t>Emerg</a:t>
            </a:r>
            <a:r>
              <a:rPr lang="en-MY" sz="1400" i="1" dirty="0"/>
              <a:t> Med. 2014 Aug; 64(2): 145–152.e5 on </a:t>
            </a:r>
            <a:r>
              <a:rPr lang="en-MY" sz="1400" i="1" dirty="0">
                <a:solidFill>
                  <a:srgbClr val="000000"/>
                </a:solidFill>
              </a:rPr>
              <a:t>Comparison of PECARN, CATCH, and CHALICE Rules for Children with Minor Head Injury: A prospective cohort study</a:t>
            </a:r>
            <a:endParaRPr lang="en-MY" sz="1400" i="1" dirty="0">
              <a:solidFill>
                <a:srgbClr val="000000"/>
              </a:solidFill>
              <a:effectLst/>
            </a:endParaRPr>
          </a:p>
        </p:txBody>
      </p:sp>
    </p:spTree>
    <p:extLst>
      <p:ext uri="{BB962C8B-B14F-4D97-AF65-F5344CB8AC3E}">
        <p14:creationId xmlns:p14="http://schemas.microsoft.com/office/powerpoint/2010/main" val="3105060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3462"/>
            <a:ext cx="10515600" cy="808888"/>
          </a:xfrm>
          <a:gradFill flip="none" rotWithShape="1">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p:spPr>
        <p:txBody>
          <a:bodyPr/>
          <a:lstStyle/>
          <a:p>
            <a:pPr algn="ctr"/>
            <a:r>
              <a:rPr lang="en-MY" b="1" dirty="0"/>
              <a:t>     OUTLINES</a:t>
            </a:r>
          </a:p>
        </p:txBody>
      </p:sp>
      <p:sp>
        <p:nvSpPr>
          <p:cNvPr id="3" name="Content Placeholder 2"/>
          <p:cNvSpPr>
            <a:spLocks noGrp="1"/>
          </p:cNvSpPr>
          <p:nvPr>
            <p:ph idx="1"/>
          </p:nvPr>
        </p:nvSpPr>
        <p:spPr/>
        <p:txBody>
          <a:bodyPr>
            <a:normAutofit fontScale="62500" lnSpcReduction="20000"/>
          </a:bodyPr>
          <a:lstStyle/>
          <a:p>
            <a:pPr algn="ctr">
              <a:buClr>
                <a:srgbClr val="FF0000"/>
              </a:buClr>
              <a:buFont typeface="Wingdings" panose="05000000000000000000" pitchFamily="2" charset="2"/>
              <a:buChar char="v"/>
            </a:pPr>
            <a:r>
              <a:rPr lang="en-MY" dirty="0"/>
              <a:t>DEFINITION OF TBI</a:t>
            </a:r>
          </a:p>
          <a:p>
            <a:pPr algn="ctr">
              <a:buClr>
                <a:srgbClr val="FF0000"/>
              </a:buClr>
              <a:buFont typeface="Wingdings" panose="05000000000000000000" pitchFamily="2" charset="2"/>
              <a:buChar char="v"/>
            </a:pPr>
            <a:r>
              <a:rPr lang="en-MY" dirty="0"/>
              <a:t>EPIDEMIOLOGY</a:t>
            </a:r>
          </a:p>
          <a:p>
            <a:pPr algn="ctr">
              <a:buClr>
                <a:srgbClr val="FF0000"/>
              </a:buClr>
              <a:buFont typeface="Wingdings" panose="05000000000000000000" pitchFamily="2" charset="2"/>
              <a:buChar char="v"/>
            </a:pPr>
            <a:r>
              <a:rPr lang="en-MY" dirty="0"/>
              <a:t>ANATOMY</a:t>
            </a:r>
          </a:p>
          <a:p>
            <a:pPr algn="ctr">
              <a:buClr>
                <a:srgbClr val="FF0000"/>
              </a:buClr>
              <a:buFont typeface="Wingdings" panose="05000000000000000000" pitchFamily="2" charset="2"/>
              <a:buChar char="v"/>
            </a:pPr>
            <a:r>
              <a:rPr lang="en-MY" dirty="0"/>
              <a:t>PHYSIOLOGY</a:t>
            </a:r>
          </a:p>
          <a:p>
            <a:pPr algn="ctr">
              <a:buClr>
                <a:srgbClr val="FF0000"/>
              </a:buClr>
              <a:buFont typeface="Wingdings" panose="05000000000000000000" pitchFamily="2" charset="2"/>
              <a:buChar char="v"/>
            </a:pPr>
            <a:r>
              <a:rPr lang="en-MY" dirty="0"/>
              <a:t>PATHOPHYSIOLOGY</a:t>
            </a:r>
          </a:p>
          <a:p>
            <a:pPr algn="ctr">
              <a:buClr>
                <a:srgbClr val="FF0000"/>
              </a:buClr>
              <a:buFont typeface="Wingdings" panose="05000000000000000000" pitchFamily="2" charset="2"/>
              <a:buChar char="v"/>
            </a:pPr>
            <a:r>
              <a:rPr lang="en-MY" dirty="0"/>
              <a:t>CLASSIFICATION OF HEAD INJURY</a:t>
            </a:r>
          </a:p>
          <a:p>
            <a:pPr algn="ctr">
              <a:buClr>
                <a:srgbClr val="FF0000"/>
              </a:buClr>
              <a:buFont typeface="Wingdings" panose="05000000000000000000" pitchFamily="2" charset="2"/>
              <a:buChar char="v"/>
            </a:pPr>
            <a:r>
              <a:rPr lang="en-MY" dirty="0"/>
              <a:t>PAEDIATRIC TRAUMA</a:t>
            </a:r>
          </a:p>
          <a:p>
            <a:pPr algn="ctr">
              <a:buClr>
                <a:srgbClr val="FF0000"/>
              </a:buClr>
              <a:buFont typeface="Wingdings" panose="05000000000000000000" pitchFamily="2" charset="2"/>
              <a:buChar char="v"/>
            </a:pPr>
            <a:r>
              <a:rPr lang="en-MY" dirty="0"/>
              <a:t>SHAKEN BABY SYNDROME</a:t>
            </a:r>
          </a:p>
          <a:p>
            <a:pPr algn="ctr">
              <a:buClr>
                <a:srgbClr val="FF0000"/>
              </a:buClr>
              <a:buFont typeface="Wingdings" panose="05000000000000000000" pitchFamily="2" charset="2"/>
              <a:buChar char="v"/>
            </a:pPr>
            <a:r>
              <a:rPr lang="en-MY" dirty="0"/>
              <a:t>APPROACH AND MANAGEMENT TO TBI</a:t>
            </a:r>
          </a:p>
          <a:p>
            <a:pPr algn="ctr">
              <a:buClr>
                <a:srgbClr val="FF0000"/>
              </a:buClr>
              <a:buFont typeface="Wingdings" panose="05000000000000000000" pitchFamily="2" charset="2"/>
              <a:buChar char="v"/>
            </a:pPr>
            <a:r>
              <a:rPr lang="en-MY" dirty="0"/>
              <a:t>COMPLICATIONS</a:t>
            </a:r>
          </a:p>
          <a:p>
            <a:pPr algn="ctr">
              <a:buClr>
                <a:srgbClr val="FF0000"/>
              </a:buClr>
              <a:buFont typeface="Wingdings" panose="05000000000000000000" pitchFamily="2" charset="2"/>
              <a:buChar char="v"/>
            </a:pPr>
            <a:r>
              <a:rPr lang="en-MY" dirty="0"/>
              <a:t>CONTROVERSIAL ISSUES</a:t>
            </a:r>
          </a:p>
          <a:p>
            <a:pPr algn="ctr">
              <a:buClr>
                <a:srgbClr val="FF0000"/>
              </a:buClr>
              <a:buFont typeface="Wingdings" panose="05000000000000000000" pitchFamily="2" charset="2"/>
              <a:buChar char="v"/>
            </a:pPr>
            <a:r>
              <a:rPr lang="en-MY" dirty="0"/>
              <a:t>SUMMARY </a:t>
            </a:r>
          </a:p>
          <a:p>
            <a:pPr algn="ctr">
              <a:buClr>
                <a:srgbClr val="FF0000"/>
              </a:buClr>
              <a:buFont typeface="Wingdings" panose="05000000000000000000" pitchFamily="2" charset="2"/>
              <a:buChar char="v"/>
            </a:pPr>
            <a:r>
              <a:rPr lang="en-MY" dirty="0"/>
              <a:t>REFERENCES</a:t>
            </a:r>
          </a:p>
          <a:p>
            <a:pPr lvl="1"/>
            <a:endParaRPr lang="en-MY" dirty="0"/>
          </a:p>
          <a:p>
            <a:endParaRPr lang="en-MY" dirty="0"/>
          </a:p>
        </p:txBody>
      </p:sp>
      <p:pic>
        <p:nvPicPr>
          <p:cNvPr id="8" name="Picture 2" descr="Image result for TRAUMATIC BRAIN INJU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883" y="623462"/>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472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down)">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down)">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wipe(down)">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wipe(down)">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How to calculate bleed size? </a:t>
            </a:r>
          </a:p>
        </p:txBody>
      </p:sp>
      <p:sp>
        <p:nvSpPr>
          <p:cNvPr id="3" name="Content Placeholder 2"/>
          <p:cNvSpPr>
            <a:spLocks noGrp="1"/>
          </p:cNvSpPr>
          <p:nvPr>
            <p:ph idx="1"/>
          </p:nvPr>
        </p:nvSpPr>
        <p:spPr>
          <a:xfrm>
            <a:off x="732182" y="5698435"/>
            <a:ext cx="10515600" cy="478528"/>
          </a:xfrm>
        </p:spPr>
        <p:txBody>
          <a:bodyPr>
            <a:normAutofit fontScale="70000" lnSpcReduction="20000"/>
          </a:bodyPr>
          <a:lstStyle/>
          <a:p>
            <a:pPr marL="0" indent="0">
              <a:buNone/>
            </a:pPr>
            <a:r>
              <a:rPr lang="en-MY" b="1" dirty="0"/>
              <a:t>ABC/2: </a:t>
            </a:r>
            <a:r>
              <a:rPr lang="en-MY" dirty="0"/>
              <a:t>A baseline intracerebral haemorrhage volume of &gt;50-60 mL is a poor prognostic marker!</a:t>
            </a:r>
          </a:p>
        </p:txBody>
      </p:sp>
      <p:pic>
        <p:nvPicPr>
          <p:cNvPr id="5" name="Picture 4"/>
          <p:cNvPicPr>
            <a:picLocks noChangeAspect="1"/>
          </p:cNvPicPr>
          <p:nvPr/>
        </p:nvPicPr>
        <p:blipFill>
          <a:blip r:embed="rId3"/>
          <a:stretch>
            <a:fillRect/>
          </a:stretch>
        </p:blipFill>
        <p:spPr>
          <a:xfrm>
            <a:off x="2779850" y="1272416"/>
            <a:ext cx="6632299" cy="4308239"/>
          </a:xfrm>
          <a:prstGeom prst="rect">
            <a:avLst/>
          </a:prstGeom>
        </p:spPr>
      </p:pic>
    </p:spTree>
    <p:extLst>
      <p:ext uri="{BB962C8B-B14F-4D97-AF65-F5344CB8AC3E}">
        <p14:creationId xmlns:p14="http://schemas.microsoft.com/office/powerpoint/2010/main" val="3523303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94230"/>
            <a:ext cx="6291020" cy="849526"/>
          </a:xfrm>
          <a:solidFill>
            <a:srgbClr val="FF9999"/>
          </a:solidFill>
        </p:spPr>
        <p:txBody>
          <a:bodyPr>
            <a:normAutofit/>
          </a:bodyPr>
          <a:lstStyle/>
          <a:p>
            <a:pPr algn="ctr"/>
            <a:r>
              <a:rPr lang="en-MY" dirty="0">
                <a:ln w="0"/>
                <a:effectLst>
                  <a:outerShdw blurRad="38100" dist="19050" dir="2700000" algn="tl" rotWithShape="0">
                    <a:schemeClr val="dk1">
                      <a:alpha val="40000"/>
                    </a:schemeClr>
                  </a:outerShdw>
                </a:effectLst>
                <a:latin typeface="+mn-lt"/>
              </a:rPr>
              <a:t>EPIDURAL HEMATOMA</a:t>
            </a:r>
          </a:p>
        </p:txBody>
      </p:sp>
      <p:sp>
        <p:nvSpPr>
          <p:cNvPr id="3" name="Content Placeholder 2"/>
          <p:cNvSpPr>
            <a:spLocks noGrp="1"/>
          </p:cNvSpPr>
          <p:nvPr>
            <p:ph idx="1"/>
          </p:nvPr>
        </p:nvSpPr>
        <p:spPr>
          <a:xfrm>
            <a:off x="838200" y="1825625"/>
            <a:ext cx="6291020" cy="4351338"/>
          </a:xfrm>
          <a:ln w="38100">
            <a:solidFill>
              <a:srgbClr val="FF7C80"/>
            </a:solidFill>
          </a:ln>
        </p:spPr>
        <p:txBody>
          <a:bodyPr>
            <a:normAutofit fontScale="92500"/>
          </a:bodyPr>
          <a:lstStyle/>
          <a:p>
            <a:pPr>
              <a:lnSpc>
                <a:spcPct val="120000"/>
              </a:lnSpc>
              <a:spcBef>
                <a:spcPct val="25000"/>
              </a:spcBef>
              <a:spcAft>
                <a:spcPct val="25000"/>
              </a:spcAft>
            </a:pPr>
            <a:r>
              <a:rPr lang="en-US" altLang="en-US" sz="3000" dirty="0"/>
              <a:t>Blood in between skull and dura mater</a:t>
            </a:r>
          </a:p>
          <a:p>
            <a:pPr>
              <a:lnSpc>
                <a:spcPct val="120000"/>
              </a:lnSpc>
              <a:spcBef>
                <a:spcPct val="25000"/>
              </a:spcBef>
              <a:spcAft>
                <a:spcPct val="25000"/>
              </a:spcAft>
            </a:pPr>
            <a:r>
              <a:rPr lang="en-US" altLang="en-US" sz="3000" dirty="0"/>
              <a:t>Classic: middle meningeal artery tear</a:t>
            </a:r>
          </a:p>
          <a:p>
            <a:pPr>
              <a:lnSpc>
                <a:spcPct val="120000"/>
              </a:lnSpc>
              <a:spcBef>
                <a:spcPct val="25000"/>
              </a:spcBef>
              <a:spcAft>
                <a:spcPct val="25000"/>
              </a:spcAft>
            </a:pPr>
            <a:r>
              <a:rPr lang="en-US" altLang="en-US" sz="3000" dirty="0"/>
              <a:t>Lenticular / biconvex</a:t>
            </a:r>
          </a:p>
          <a:p>
            <a:pPr>
              <a:lnSpc>
                <a:spcPct val="120000"/>
              </a:lnSpc>
              <a:spcBef>
                <a:spcPct val="25000"/>
              </a:spcBef>
              <a:spcAft>
                <a:spcPct val="25000"/>
              </a:spcAft>
            </a:pPr>
            <a:r>
              <a:rPr lang="en-US" altLang="en-US" sz="3000" dirty="0"/>
              <a:t>Lucid interval</a:t>
            </a:r>
          </a:p>
          <a:p>
            <a:pPr>
              <a:lnSpc>
                <a:spcPct val="120000"/>
              </a:lnSpc>
              <a:spcBef>
                <a:spcPct val="25000"/>
              </a:spcBef>
              <a:spcAft>
                <a:spcPct val="25000"/>
              </a:spcAft>
            </a:pPr>
            <a:r>
              <a:rPr lang="en-US" altLang="en-US" sz="3000" dirty="0"/>
              <a:t>Can be rapidly fatal </a:t>
            </a:r>
          </a:p>
          <a:p>
            <a:pPr>
              <a:lnSpc>
                <a:spcPct val="120000"/>
              </a:lnSpc>
              <a:spcBef>
                <a:spcPct val="25000"/>
              </a:spcBef>
              <a:spcAft>
                <a:spcPct val="25000"/>
              </a:spcAft>
            </a:pPr>
            <a:r>
              <a:rPr lang="en-US" altLang="en-US" sz="3000" dirty="0"/>
              <a:t>Early evacuation essential</a:t>
            </a:r>
          </a:p>
          <a:p>
            <a:endParaRPr lang="en-MY" dirty="0"/>
          </a:p>
        </p:txBody>
      </p:sp>
      <p:pic>
        <p:nvPicPr>
          <p:cNvPr id="3074" name="Picture 2" descr="Image result for EPIDURAL HEMATO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3991" y="256423"/>
            <a:ext cx="3829726" cy="43629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 name="AutoShape 4" descr="Image result for MIDDLE MENINGEAL ARTERY ARISES FROM SKUL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3078" name="Picture 6" descr="Image result for MIDDLE MENINGEAL ARTERY ARISES FROM SK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9054" y="4791246"/>
            <a:ext cx="4862945" cy="20667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5"/>
          <a:stretch>
            <a:fillRect/>
          </a:stretch>
        </p:blipFill>
        <p:spPr>
          <a:xfrm>
            <a:off x="8439150" y="4905459"/>
            <a:ext cx="3333750" cy="1838325"/>
          </a:xfrm>
          <a:prstGeom prst="rect">
            <a:avLst/>
          </a:prstGeom>
        </p:spPr>
      </p:pic>
    </p:spTree>
    <p:extLst>
      <p:ext uri="{BB962C8B-B14F-4D97-AF65-F5344CB8AC3E}">
        <p14:creationId xmlns:p14="http://schemas.microsoft.com/office/powerpoint/2010/main" val="3648067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fade">
                                      <p:cBhvr>
                                        <p:cTn id="7" dur="500"/>
                                        <p:tgtEl>
                                          <p:spTgt spid="3078"/>
                                        </p:tgtEl>
                                      </p:cBhvr>
                                    </p:animEffect>
                                    <p:anim calcmode="lin" valueType="num">
                                      <p:cBhvr>
                                        <p:cTn id="8" dur="500" fill="hold"/>
                                        <p:tgtEl>
                                          <p:spTgt spid="3078"/>
                                        </p:tgtEl>
                                        <p:attrNameLst>
                                          <p:attrName>ppt_x</p:attrName>
                                        </p:attrNameLst>
                                      </p:cBhvr>
                                      <p:tavLst>
                                        <p:tav tm="0">
                                          <p:val>
                                            <p:strVal val="#ppt_x"/>
                                          </p:val>
                                        </p:tav>
                                        <p:tav tm="100000">
                                          <p:val>
                                            <p:strVal val="#ppt_x"/>
                                          </p:val>
                                        </p:tav>
                                      </p:tavLst>
                                    </p:anim>
                                    <p:anim calcmode="lin" valueType="num">
                                      <p:cBhvr>
                                        <p:cTn id="9" dur="500" fill="hold"/>
                                        <p:tgtEl>
                                          <p:spTgt spid="30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3189"/>
            <a:ext cx="6886433" cy="904117"/>
          </a:xfrm>
          <a:solidFill>
            <a:srgbClr val="C989BB"/>
          </a:solidFill>
        </p:spPr>
        <p:txBody>
          <a:bodyPr/>
          <a:lstStyle/>
          <a:p>
            <a:pPr algn="ctr"/>
            <a:r>
              <a:rPr lang="en-MY" dirty="0">
                <a:ln w="0"/>
                <a:effectLst>
                  <a:outerShdw blurRad="38100" dist="19050" dir="2700000" algn="tl" rotWithShape="0">
                    <a:schemeClr val="dk1">
                      <a:alpha val="40000"/>
                    </a:schemeClr>
                  </a:outerShdw>
                </a:effectLst>
                <a:latin typeface="+mn-lt"/>
              </a:rPr>
              <a:t>SUBDURAL HEMATOMA</a:t>
            </a:r>
          </a:p>
        </p:txBody>
      </p:sp>
      <p:sp>
        <p:nvSpPr>
          <p:cNvPr id="3" name="Content Placeholder 2"/>
          <p:cNvSpPr>
            <a:spLocks noGrp="1"/>
          </p:cNvSpPr>
          <p:nvPr>
            <p:ph idx="1"/>
          </p:nvPr>
        </p:nvSpPr>
        <p:spPr>
          <a:xfrm>
            <a:off x="838200" y="1825625"/>
            <a:ext cx="6886433" cy="4351338"/>
          </a:xfrm>
          <a:ln w="38100">
            <a:solidFill>
              <a:srgbClr val="C989BB"/>
            </a:solidFill>
          </a:ln>
        </p:spPr>
        <p:txBody>
          <a:bodyPr>
            <a:normAutofit fontScale="92500" lnSpcReduction="10000"/>
          </a:bodyPr>
          <a:lstStyle/>
          <a:p>
            <a:pPr>
              <a:lnSpc>
                <a:spcPct val="105000"/>
              </a:lnSpc>
              <a:spcBef>
                <a:spcPct val="25000"/>
              </a:spcBef>
              <a:spcAft>
                <a:spcPct val="25000"/>
              </a:spcAft>
            </a:pPr>
            <a:r>
              <a:rPr lang="en-US" altLang="en-US" dirty="0"/>
              <a:t>Sudden acceleration-</a:t>
            </a:r>
            <a:r>
              <a:rPr lang="en-US" altLang="en-US" dirty="0" err="1"/>
              <a:t>decelaration</a:t>
            </a:r>
            <a:r>
              <a:rPr lang="en-US" altLang="en-US" dirty="0"/>
              <a:t> → tearing of bridging </a:t>
            </a:r>
            <a:r>
              <a:rPr lang="en-US" altLang="en-US" dirty="0" err="1"/>
              <a:t>dural</a:t>
            </a:r>
            <a:r>
              <a:rPr lang="en-US" altLang="en-US" dirty="0"/>
              <a:t> veins/ brain laceration</a:t>
            </a:r>
          </a:p>
          <a:p>
            <a:pPr>
              <a:lnSpc>
                <a:spcPct val="105000"/>
              </a:lnSpc>
              <a:spcBef>
                <a:spcPct val="25000"/>
              </a:spcBef>
              <a:spcAft>
                <a:spcPct val="25000"/>
              </a:spcAft>
            </a:pPr>
            <a:r>
              <a:rPr lang="en-US" altLang="en-US" dirty="0"/>
              <a:t>Venous origin hence collect more slowly</a:t>
            </a:r>
          </a:p>
          <a:p>
            <a:pPr>
              <a:lnSpc>
                <a:spcPct val="105000"/>
              </a:lnSpc>
              <a:spcBef>
                <a:spcPct val="25000"/>
              </a:spcBef>
              <a:spcAft>
                <a:spcPct val="25000"/>
              </a:spcAft>
            </a:pPr>
            <a:r>
              <a:rPr lang="en-US" altLang="en-US" dirty="0"/>
              <a:t>Susceptible for elderly/ chronic alcoholics/ children &lt; 2years</a:t>
            </a:r>
          </a:p>
          <a:p>
            <a:pPr>
              <a:lnSpc>
                <a:spcPct val="105000"/>
              </a:lnSpc>
              <a:spcBef>
                <a:spcPct val="25000"/>
              </a:spcBef>
              <a:spcAft>
                <a:spcPct val="25000"/>
              </a:spcAft>
            </a:pPr>
            <a:r>
              <a:rPr lang="en-US" altLang="en-US" dirty="0"/>
              <a:t>*Rapid surgical evacuation recommended, especially if thickness &gt;10mm or &gt; 5 mm shift of midline</a:t>
            </a:r>
          </a:p>
          <a:p>
            <a:pPr marL="0" indent="0">
              <a:lnSpc>
                <a:spcPct val="105000"/>
              </a:lnSpc>
              <a:spcBef>
                <a:spcPct val="25000"/>
              </a:spcBef>
              <a:spcAft>
                <a:spcPct val="25000"/>
              </a:spcAft>
              <a:buNone/>
            </a:pPr>
            <a:r>
              <a:rPr lang="en-US" altLang="en-US" sz="1600" i="1" dirty="0"/>
              <a:t>*Source: </a:t>
            </a:r>
            <a:r>
              <a:rPr lang="en-US" altLang="en-US" sz="1600" i="1" dirty="0" err="1"/>
              <a:t>UptoDate</a:t>
            </a:r>
            <a:r>
              <a:rPr lang="en-US" altLang="en-US" sz="1600" i="1" dirty="0"/>
              <a:t> Neurosurgery.2006;58(3Suppl): S16 on </a:t>
            </a:r>
            <a:r>
              <a:rPr lang="en-US" altLang="en-US" sz="1600" i="1" dirty="0" err="1"/>
              <a:t>Surgicalmanagement</a:t>
            </a:r>
            <a:r>
              <a:rPr lang="en-US" altLang="en-US" sz="1600" i="1" dirty="0"/>
              <a:t> of acute subdural hematomas</a:t>
            </a:r>
          </a:p>
          <a:p>
            <a:endParaRPr lang="en-MY"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487" y="1499172"/>
            <a:ext cx="3757242" cy="42775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966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927376" cy="1325563"/>
          </a:xfrm>
        </p:spPr>
        <p:style>
          <a:lnRef idx="3">
            <a:schemeClr val="lt1"/>
          </a:lnRef>
          <a:fillRef idx="1">
            <a:schemeClr val="accent2"/>
          </a:fillRef>
          <a:effectRef idx="1">
            <a:schemeClr val="accent2"/>
          </a:effectRef>
          <a:fontRef idx="minor">
            <a:schemeClr val="lt1"/>
          </a:fontRef>
        </p:style>
        <p:txBody>
          <a:bodyPr/>
          <a:lstStyle/>
          <a:p>
            <a:pPr algn="ctr"/>
            <a:r>
              <a:rPr lang="en-MY" dirty="0">
                <a:ln w="0"/>
                <a:solidFill>
                  <a:schemeClr val="tx1"/>
                </a:solidFill>
                <a:effectLst>
                  <a:outerShdw blurRad="38100" dist="19050" dir="2700000" algn="tl" rotWithShape="0">
                    <a:schemeClr val="dk1">
                      <a:alpha val="40000"/>
                    </a:schemeClr>
                  </a:outerShdw>
                </a:effectLst>
              </a:rPr>
              <a:t>CEREBRAL CONTUSION/</a:t>
            </a:r>
            <a:br>
              <a:rPr lang="en-MY" dirty="0">
                <a:ln w="0"/>
                <a:solidFill>
                  <a:schemeClr val="tx1"/>
                </a:solidFill>
                <a:effectLst>
                  <a:outerShdw blurRad="38100" dist="19050" dir="2700000" algn="tl" rotWithShape="0">
                    <a:schemeClr val="dk1">
                      <a:alpha val="40000"/>
                    </a:schemeClr>
                  </a:outerShdw>
                </a:effectLst>
              </a:rPr>
            </a:br>
            <a:r>
              <a:rPr lang="en-MY" dirty="0">
                <a:ln w="0"/>
                <a:solidFill>
                  <a:schemeClr val="tx1"/>
                </a:solidFill>
                <a:effectLst>
                  <a:outerShdw blurRad="38100" dist="19050" dir="2700000" algn="tl" rotWithShape="0">
                    <a:schemeClr val="dk1">
                      <a:alpha val="40000"/>
                    </a:schemeClr>
                  </a:outerShdw>
                </a:effectLst>
              </a:rPr>
              <a:t>INTRACEREBRAL HEMATOMA</a:t>
            </a:r>
          </a:p>
        </p:txBody>
      </p:sp>
      <p:sp>
        <p:nvSpPr>
          <p:cNvPr id="3" name="Content Placeholder 2"/>
          <p:cNvSpPr>
            <a:spLocks noGrp="1"/>
          </p:cNvSpPr>
          <p:nvPr>
            <p:ph idx="1"/>
          </p:nvPr>
        </p:nvSpPr>
        <p:spPr>
          <a:xfrm>
            <a:off x="838200" y="1903115"/>
            <a:ext cx="6927376" cy="4351338"/>
          </a:xfrm>
          <a:ln w="38100"/>
        </p:spPr>
        <p:style>
          <a:lnRef idx="2">
            <a:schemeClr val="accent2"/>
          </a:lnRef>
          <a:fillRef idx="1">
            <a:schemeClr val="lt1"/>
          </a:fillRef>
          <a:effectRef idx="0">
            <a:schemeClr val="accent2"/>
          </a:effectRef>
          <a:fontRef idx="minor">
            <a:schemeClr val="dk1"/>
          </a:fontRef>
        </p:style>
        <p:txBody>
          <a:bodyPr/>
          <a:lstStyle/>
          <a:p>
            <a:pPr>
              <a:lnSpc>
                <a:spcPct val="120000"/>
              </a:lnSpc>
              <a:spcBef>
                <a:spcPct val="25000"/>
              </a:spcBef>
              <a:spcAft>
                <a:spcPct val="25000"/>
              </a:spcAft>
            </a:pPr>
            <a:r>
              <a:rPr lang="en-US" altLang="en-US" dirty="0">
                <a:latin typeface="Calibri" panose="020F0502020204030204" pitchFamily="34" charset="0"/>
                <a:cs typeface="Calibri" panose="020F0502020204030204" pitchFamily="34" charset="0"/>
              </a:rPr>
              <a:t>Most common:  frontal / temporal lobes</a:t>
            </a:r>
          </a:p>
          <a:p>
            <a:pPr marL="0" indent="0">
              <a:lnSpc>
                <a:spcPct val="120000"/>
              </a:lnSpc>
              <a:spcBef>
                <a:spcPct val="25000"/>
              </a:spcBef>
              <a:spcAft>
                <a:spcPct val="25000"/>
              </a:spcAft>
              <a:buNone/>
            </a:pPr>
            <a:endParaRPr lang="en-US" altLang="en-US" sz="800" dirty="0">
              <a:latin typeface="Calibri" panose="020F0502020204030204" pitchFamily="34" charset="0"/>
              <a:cs typeface="Calibri" panose="020F0502020204030204" pitchFamily="34" charset="0"/>
            </a:endParaRPr>
          </a:p>
          <a:p>
            <a:pPr>
              <a:lnSpc>
                <a:spcPct val="120000"/>
              </a:lnSpc>
              <a:spcBef>
                <a:spcPct val="25000"/>
              </a:spcBef>
              <a:spcAft>
                <a:spcPct val="25000"/>
              </a:spcAft>
            </a:pPr>
            <a:r>
              <a:rPr lang="en-US" altLang="en-US" dirty="0">
                <a:latin typeface="Calibri" panose="020F0502020204030204" pitchFamily="34" charset="0"/>
                <a:cs typeface="Calibri" panose="020F0502020204030204" pitchFamily="34" charset="0"/>
              </a:rPr>
              <a:t>Coup / </a:t>
            </a:r>
            <a:r>
              <a:rPr lang="en-US" altLang="en-US" dirty="0" err="1">
                <a:latin typeface="Calibri" panose="020F0502020204030204" pitchFamily="34" charset="0"/>
                <a:cs typeface="Calibri" panose="020F0502020204030204" pitchFamily="34" charset="0"/>
              </a:rPr>
              <a:t>contracoup</a:t>
            </a:r>
            <a:r>
              <a:rPr lang="en-US" altLang="en-US" dirty="0">
                <a:latin typeface="Calibri" panose="020F0502020204030204" pitchFamily="34" charset="0"/>
                <a:cs typeface="Calibri" panose="020F0502020204030204" pitchFamily="34" charset="0"/>
              </a:rPr>
              <a:t> injuries</a:t>
            </a:r>
          </a:p>
          <a:p>
            <a:pPr marL="0" indent="0">
              <a:lnSpc>
                <a:spcPct val="120000"/>
              </a:lnSpc>
              <a:spcBef>
                <a:spcPct val="25000"/>
              </a:spcBef>
              <a:spcAft>
                <a:spcPct val="25000"/>
              </a:spcAft>
              <a:buNone/>
            </a:pPr>
            <a:endParaRPr lang="en-US" altLang="en-US" sz="800" dirty="0">
              <a:latin typeface="Calibri" panose="020F0502020204030204" pitchFamily="34" charset="0"/>
              <a:cs typeface="Calibri" panose="020F0502020204030204" pitchFamily="34" charset="0"/>
            </a:endParaRPr>
          </a:p>
          <a:p>
            <a:pPr>
              <a:lnSpc>
                <a:spcPct val="120000"/>
              </a:lnSpc>
              <a:spcBef>
                <a:spcPct val="25000"/>
              </a:spcBef>
              <a:spcAft>
                <a:spcPct val="25000"/>
              </a:spcAft>
            </a:pPr>
            <a:r>
              <a:rPr lang="en-US" altLang="en-US" dirty="0">
                <a:latin typeface="Calibri" panose="020F0502020204030204" pitchFamily="34" charset="0"/>
                <a:cs typeface="Calibri" panose="020F0502020204030204" pitchFamily="34" charset="0"/>
              </a:rPr>
              <a:t>Most conscious patients: no operation</a:t>
            </a:r>
          </a:p>
          <a:p>
            <a:endParaRPr lang="en-MY" dirty="0"/>
          </a:p>
        </p:txBody>
      </p:sp>
      <p:pic>
        <p:nvPicPr>
          <p:cNvPr id="7" name="Picture 6"/>
          <p:cNvPicPr>
            <a:picLocks noChangeAspect="1"/>
          </p:cNvPicPr>
          <p:nvPr/>
        </p:nvPicPr>
        <p:blipFill>
          <a:blip r:embed="rId3"/>
          <a:stretch>
            <a:fillRect/>
          </a:stretch>
        </p:blipFill>
        <p:spPr>
          <a:xfrm>
            <a:off x="8431080" y="1167388"/>
            <a:ext cx="3449010" cy="43500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080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708" y="266325"/>
            <a:ext cx="7174424" cy="863174"/>
          </a:xfrm>
          <a:solidFill>
            <a:srgbClr val="B5CF61"/>
          </a:solidFill>
        </p:spPr>
        <p:txBody>
          <a:bodyPr>
            <a:noAutofit/>
          </a:bodyPr>
          <a:lstStyle/>
          <a:p>
            <a:pPr algn="ctr"/>
            <a:r>
              <a:rPr lang="en-MY" sz="4200" dirty="0">
                <a:ln w="0"/>
                <a:effectLst>
                  <a:outerShdw blurRad="38100" dist="19050" dir="2700000" algn="tl" rotWithShape="0">
                    <a:schemeClr val="dk1">
                      <a:alpha val="40000"/>
                    </a:schemeClr>
                  </a:outerShdw>
                </a:effectLst>
                <a:latin typeface="+mn-lt"/>
              </a:rPr>
              <a:t>SUBARACHNOID HEMORRHAGE</a:t>
            </a:r>
          </a:p>
        </p:txBody>
      </p:sp>
      <p:sp>
        <p:nvSpPr>
          <p:cNvPr id="3" name="Content Placeholder 2"/>
          <p:cNvSpPr>
            <a:spLocks noGrp="1"/>
          </p:cNvSpPr>
          <p:nvPr>
            <p:ph idx="1"/>
          </p:nvPr>
        </p:nvSpPr>
        <p:spPr>
          <a:xfrm>
            <a:off x="838200" y="1825625"/>
            <a:ext cx="7019441" cy="4351338"/>
          </a:xfrm>
          <a:ln w="38100">
            <a:solidFill>
              <a:srgbClr val="B5CF61"/>
            </a:solidFill>
          </a:ln>
        </p:spPr>
        <p:txBody>
          <a:bodyPr/>
          <a:lstStyle/>
          <a:p>
            <a:r>
              <a:rPr lang="en-MY" dirty="0"/>
              <a:t>Disruption of parenchyma and subarachnoid vessels → blood in CSF</a:t>
            </a:r>
          </a:p>
          <a:p>
            <a:endParaRPr lang="en-MY" dirty="0"/>
          </a:p>
          <a:p>
            <a:r>
              <a:rPr lang="en-MY" dirty="0"/>
              <a:t>Headache, photophobia, meningeal signs</a:t>
            </a:r>
          </a:p>
          <a:p>
            <a:endParaRPr lang="en-MY" dirty="0"/>
          </a:p>
          <a:p>
            <a:r>
              <a:rPr lang="en-MY" dirty="0"/>
              <a:t>Traumatic SAH vs non traumatic has 3x higher mortality risk (42% vs 14%)</a:t>
            </a:r>
          </a:p>
        </p:txBody>
      </p:sp>
      <p:pic>
        <p:nvPicPr>
          <p:cNvPr id="4" name="Picture 3"/>
          <p:cNvPicPr>
            <a:picLocks noChangeAspect="1"/>
          </p:cNvPicPr>
          <p:nvPr/>
        </p:nvPicPr>
        <p:blipFill>
          <a:blip r:embed="rId3"/>
          <a:stretch>
            <a:fillRect/>
          </a:stretch>
        </p:blipFill>
        <p:spPr>
          <a:xfrm>
            <a:off x="8150735" y="1534333"/>
            <a:ext cx="3680374" cy="44170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0006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244" y="250826"/>
            <a:ext cx="7421470" cy="945060"/>
          </a:xfrm>
          <a:solidFill>
            <a:srgbClr val="CC9900"/>
          </a:solidFill>
        </p:spPr>
        <p:txBody>
          <a:bodyPr/>
          <a:lstStyle/>
          <a:p>
            <a:pPr algn="ctr"/>
            <a:r>
              <a:rPr lang="en-MY" dirty="0">
                <a:ln w="0"/>
                <a:effectLst>
                  <a:outerShdw blurRad="38100" dist="19050" dir="2700000" algn="tl" rotWithShape="0">
                    <a:schemeClr val="dk1">
                      <a:alpha val="40000"/>
                    </a:schemeClr>
                  </a:outerShdw>
                </a:effectLst>
                <a:latin typeface="+mn-lt"/>
              </a:rPr>
              <a:t>DIFFUSE AXONAL INJURY</a:t>
            </a:r>
          </a:p>
        </p:txBody>
      </p:sp>
      <p:sp>
        <p:nvSpPr>
          <p:cNvPr id="3" name="Content Placeholder 2"/>
          <p:cNvSpPr>
            <a:spLocks noGrp="1"/>
          </p:cNvSpPr>
          <p:nvPr>
            <p:ph idx="1"/>
          </p:nvPr>
        </p:nvSpPr>
        <p:spPr>
          <a:xfrm>
            <a:off x="726244" y="1839273"/>
            <a:ext cx="7421470" cy="4351338"/>
          </a:xfrm>
          <a:ln w="38100">
            <a:solidFill>
              <a:srgbClr val="CC9900"/>
            </a:solidFill>
          </a:ln>
        </p:spPr>
        <p:txBody>
          <a:bodyPr>
            <a:normAutofit fontScale="92500" lnSpcReduction="10000"/>
          </a:bodyPr>
          <a:lstStyle/>
          <a:p>
            <a:r>
              <a:rPr lang="en-US" altLang="en-US" dirty="0"/>
              <a:t>Disruption of axonal fibers in white matter and </a:t>
            </a:r>
          </a:p>
          <a:p>
            <a:pPr marL="0" indent="0">
              <a:buNone/>
            </a:pPr>
            <a:r>
              <a:rPr lang="en-US" altLang="en-US" dirty="0"/>
              <a:t>   brainstem </a:t>
            </a:r>
          </a:p>
          <a:p>
            <a:pPr marL="0" indent="0">
              <a:buNone/>
            </a:pPr>
            <a:endParaRPr lang="en-US" altLang="en-US" sz="900" dirty="0"/>
          </a:p>
          <a:p>
            <a:r>
              <a:rPr lang="en-US" altLang="en-US" dirty="0"/>
              <a:t>Range from mild concussion to severe ischemic insult</a:t>
            </a:r>
          </a:p>
          <a:p>
            <a:pPr marL="0" indent="0">
              <a:buNone/>
            </a:pPr>
            <a:endParaRPr lang="en-US" altLang="en-US" sz="900" dirty="0"/>
          </a:p>
          <a:p>
            <a:r>
              <a:rPr lang="en-US" altLang="en-US" dirty="0"/>
              <a:t>Severe DAI, edema can develop rapidly → irreversible neurologic deficits</a:t>
            </a:r>
          </a:p>
          <a:p>
            <a:pPr marL="0" indent="0">
              <a:buNone/>
            </a:pPr>
            <a:endParaRPr lang="en-US" altLang="en-US" sz="900" dirty="0"/>
          </a:p>
          <a:p>
            <a:r>
              <a:rPr lang="en-US" altLang="en-US" dirty="0"/>
              <a:t>CT findings: Normal but classic punctuate hemorrhagic injury along grey-white junction of cerebral cortex and within deep structure of brain</a:t>
            </a:r>
          </a:p>
          <a:p>
            <a:endParaRPr lang="en-MY" dirty="0"/>
          </a:p>
        </p:txBody>
      </p:sp>
      <p:pic>
        <p:nvPicPr>
          <p:cNvPr id="4" name="Picture 3"/>
          <p:cNvPicPr>
            <a:picLocks noChangeAspect="1"/>
          </p:cNvPicPr>
          <p:nvPr/>
        </p:nvPicPr>
        <p:blipFill>
          <a:blip r:embed="rId3"/>
          <a:stretch>
            <a:fillRect/>
          </a:stretch>
        </p:blipFill>
        <p:spPr>
          <a:xfrm>
            <a:off x="8456719" y="1690688"/>
            <a:ext cx="3347210" cy="39798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3696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4316" y="2839718"/>
            <a:ext cx="9144000" cy="1038817"/>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fontScale="90000"/>
          </a:bodyPr>
          <a:lstStyle/>
          <a:p>
            <a:r>
              <a:rPr lang="en-MY" sz="7200" b="1" dirty="0"/>
              <a:t>ACUTE COMPLICATIONS</a:t>
            </a:r>
          </a:p>
        </p:txBody>
      </p:sp>
      <p:pic>
        <p:nvPicPr>
          <p:cNvPr id="4" name="Picture 2" descr="Image result for TRAUMATIC BRAIN INJU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3683" y="2954682"/>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231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5798"/>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BRAIN HERNIATION</a:t>
            </a:r>
          </a:p>
        </p:txBody>
      </p:sp>
      <p:sp>
        <p:nvSpPr>
          <p:cNvPr id="3" name="Content Placeholder 2"/>
          <p:cNvSpPr>
            <a:spLocks noGrp="1"/>
          </p:cNvSpPr>
          <p:nvPr>
            <p:ph idx="1"/>
          </p:nvPr>
        </p:nvSpPr>
        <p:spPr/>
        <p:txBody>
          <a:bodyPr/>
          <a:lstStyle/>
          <a:p>
            <a:r>
              <a:rPr lang="en-MY" dirty="0"/>
              <a:t>There are 5 major brain herniation syndromes: </a:t>
            </a:r>
          </a:p>
          <a:p>
            <a:pPr lvl="1"/>
            <a:r>
              <a:rPr lang="en-MY" dirty="0" err="1"/>
              <a:t>Uncal</a:t>
            </a:r>
            <a:r>
              <a:rPr lang="en-MY" dirty="0"/>
              <a:t> </a:t>
            </a:r>
            <a:r>
              <a:rPr lang="en-MY" dirty="0" err="1"/>
              <a:t>transtentorial</a:t>
            </a:r>
            <a:endParaRPr lang="en-MY" dirty="0"/>
          </a:p>
          <a:p>
            <a:pPr lvl="1"/>
            <a:r>
              <a:rPr lang="en-MY" dirty="0"/>
              <a:t>Central </a:t>
            </a:r>
            <a:r>
              <a:rPr lang="en-MY" dirty="0" err="1"/>
              <a:t>transtentorial</a:t>
            </a:r>
            <a:r>
              <a:rPr lang="en-MY" dirty="0"/>
              <a:t> </a:t>
            </a:r>
          </a:p>
          <a:p>
            <a:pPr lvl="1"/>
            <a:r>
              <a:rPr lang="en-MY" dirty="0" err="1"/>
              <a:t>Cerebellotonsillar</a:t>
            </a:r>
            <a:endParaRPr lang="en-MY" dirty="0"/>
          </a:p>
          <a:p>
            <a:pPr lvl="1"/>
            <a:r>
              <a:rPr lang="en-MY" dirty="0"/>
              <a:t>Upward posterior fossa</a:t>
            </a:r>
          </a:p>
          <a:p>
            <a:pPr lvl="1"/>
            <a:r>
              <a:rPr lang="en-MY" dirty="0" err="1"/>
              <a:t>Subfalcine</a:t>
            </a:r>
            <a:endParaRPr lang="en-MY" dirty="0"/>
          </a:p>
          <a:p>
            <a:endParaRPr lang="en-MY" dirty="0"/>
          </a:p>
        </p:txBody>
      </p:sp>
      <p:pic>
        <p:nvPicPr>
          <p:cNvPr id="5" name="Picture 4" descr="Image result for THIRD OCULOMOTOR NERVE PALS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9119" y="4341751"/>
            <a:ext cx="4141612" cy="1783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21506" name="Picture 2" descr="https://upload.wikimedia.org/wikipedia/commons/thumb/7/79/Brain_herniation_types-2.svg/630px-Brain_herniation_types-2.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7056" y="1380892"/>
            <a:ext cx="4620625" cy="501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3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anim calcmode="lin" valueType="num">
                                      <p:cBhvr>
                                        <p:cTn id="8" dur="500" fill="hold"/>
                                        <p:tgtEl>
                                          <p:spTgt spid="21506"/>
                                        </p:tgtEl>
                                        <p:attrNameLst>
                                          <p:attrName>ppt_x</p:attrName>
                                        </p:attrNameLst>
                                      </p:cBhvr>
                                      <p:tavLst>
                                        <p:tav tm="0">
                                          <p:val>
                                            <p:strVal val="#ppt_x"/>
                                          </p:val>
                                        </p:tav>
                                        <p:tav tm="100000">
                                          <p:val>
                                            <p:strVal val="#ppt_x"/>
                                          </p:val>
                                        </p:tav>
                                      </p:tavLst>
                                    </p:anim>
                                    <p:anim calcmode="lin" valueType="num">
                                      <p:cBhvr>
                                        <p:cTn id="9" dur="500" fill="hold"/>
                                        <p:tgtEl>
                                          <p:spTgt spid="215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dirty="0"/>
          </a:p>
        </p:txBody>
      </p:sp>
      <p:sp>
        <p:nvSpPr>
          <p:cNvPr id="3" name="Content Placeholder 2"/>
          <p:cNvSpPr>
            <a:spLocks noGrp="1"/>
          </p:cNvSpPr>
          <p:nvPr>
            <p:ph idx="1"/>
          </p:nvPr>
        </p:nvSpPr>
        <p:spPr>
          <a:xfrm>
            <a:off x="838200" y="1825625"/>
            <a:ext cx="6653981" cy="4351338"/>
          </a:xfrm>
        </p:spPr>
        <p:txBody>
          <a:bodyPr>
            <a:normAutofit fontScale="92500" lnSpcReduction="10000"/>
          </a:bodyPr>
          <a:lstStyle/>
          <a:p>
            <a:r>
              <a:rPr lang="en-MY" dirty="0"/>
              <a:t>Uncus of the temporal lobe is displaced inferiorly through the medial edge of the tentorium. </a:t>
            </a:r>
          </a:p>
          <a:p>
            <a:r>
              <a:rPr lang="en-MY" dirty="0"/>
              <a:t>Due to an expanding lesion in the temporal lobe or lateral middle fossa. </a:t>
            </a:r>
          </a:p>
          <a:p>
            <a:r>
              <a:rPr lang="en-MY" dirty="0" err="1"/>
              <a:t>Cx:Ipsilateral</a:t>
            </a:r>
            <a:r>
              <a:rPr lang="en-MY" dirty="0"/>
              <a:t> fixed &amp; dilated pupil due to compression of parasympathetic </a:t>
            </a:r>
            <a:r>
              <a:rPr lang="en-MY" dirty="0" err="1"/>
              <a:t>fibers</a:t>
            </a:r>
            <a:r>
              <a:rPr lang="en-MY" dirty="0"/>
              <a:t> running with the 3</a:t>
            </a:r>
            <a:r>
              <a:rPr lang="en-MY" baseline="30000" dirty="0"/>
              <a:t>rd</a:t>
            </a:r>
            <a:r>
              <a:rPr lang="en-MY" dirty="0"/>
              <a:t>  cranial (oculomotor) nerve.</a:t>
            </a:r>
          </a:p>
          <a:p>
            <a:r>
              <a:rPr lang="en-MY" dirty="0"/>
              <a:t>Compresses the pyramidal </a:t>
            </a:r>
            <a:r>
              <a:rPr lang="en-MY" dirty="0" err="1"/>
              <a:t>tract,results</a:t>
            </a:r>
            <a:r>
              <a:rPr lang="en-MY" dirty="0"/>
              <a:t> in contralateral motor paralysis. </a:t>
            </a:r>
          </a:p>
          <a:p>
            <a:endParaRPr lang="en-MY" dirty="0"/>
          </a:p>
          <a:p>
            <a:endParaRPr lang="en-MY" dirty="0"/>
          </a:p>
        </p:txBody>
      </p:sp>
      <p:pic>
        <p:nvPicPr>
          <p:cNvPr id="5" name="Picture 4"/>
          <p:cNvPicPr>
            <a:picLocks noChangeAspect="1"/>
          </p:cNvPicPr>
          <p:nvPr/>
        </p:nvPicPr>
        <p:blipFill>
          <a:blip r:embed="rId2"/>
          <a:stretch>
            <a:fillRect/>
          </a:stretch>
        </p:blipFill>
        <p:spPr>
          <a:xfrm>
            <a:off x="1945064" y="459189"/>
            <a:ext cx="7425572" cy="1231499"/>
          </a:xfrm>
          <a:prstGeom prst="rect">
            <a:avLst/>
          </a:prstGeom>
        </p:spPr>
      </p:pic>
      <p:pic>
        <p:nvPicPr>
          <p:cNvPr id="6" name="Picture 2" descr="https://upload.wikimedia.org/wikipedia/commons/thumb/7/79/Brain_herniation_types-2.svg/630px-Brain_herniation_types-2.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056" y="1492898"/>
            <a:ext cx="4620625" cy="4904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45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dirty="0"/>
          </a:p>
        </p:txBody>
      </p:sp>
      <p:sp>
        <p:nvSpPr>
          <p:cNvPr id="3" name="Content Placeholder 2"/>
          <p:cNvSpPr>
            <a:spLocks noGrp="1"/>
          </p:cNvSpPr>
          <p:nvPr>
            <p:ph idx="1"/>
          </p:nvPr>
        </p:nvSpPr>
        <p:spPr>
          <a:xfrm>
            <a:off x="838200" y="1825625"/>
            <a:ext cx="6329516" cy="4351338"/>
          </a:xfrm>
        </p:spPr>
        <p:txBody>
          <a:bodyPr/>
          <a:lstStyle/>
          <a:p>
            <a:r>
              <a:rPr lang="en-MY" dirty="0"/>
              <a:t>Unilateral SOL pushes across the midline under the inferior “free” margin of </a:t>
            </a:r>
            <a:r>
              <a:rPr lang="en-MY" dirty="0" err="1"/>
              <a:t>falx,extending</a:t>
            </a:r>
            <a:r>
              <a:rPr lang="en-MY" dirty="0"/>
              <a:t> to contralateral side</a:t>
            </a:r>
          </a:p>
          <a:p>
            <a:r>
              <a:rPr lang="en-MY" dirty="0"/>
              <a:t>Ipsilateral ventricle appears compressed and displaced across midline</a:t>
            </a:r>
          </a:p>
          <a:p>
            <a:r>
              <a:rPr lang="en-MY" dirty="0"/>
              <a:t>Complications:</a:t>
            </a:r>
          </a:p>
          <a:p>
            <a:pPr marL="0" indent="0">
              <a:buNone/>
            </a:pPr>
            <a:r>
              <a:rPr lang="en-MY" dirty="0"/>
              <a:t>      Obstructive hydrocephalus</a:t>
            </a:r>
          </a:p>
          <a:p>
            <a:pPr marL="0" indent="0">
              <a:buNone/>
            </a:pPr>
            <a:r>
              <a:rPr lang="en-MY" dirty="0"/>
              <a:t>       Secondary ACA infarct</a:t>
            </a:r>
          </a:p>
          <a:p>
            <a:endParaRPr lang="en-MY" dirty="0"/>
          </a:p>
        </p:txBody>
      </p:sp>
      <p:pic>
        <p:nvPicPr>
          <p:cNvPr id="5" name="Picture 4"/>
          <p:cNvPicPr>
            <a:picLocks noChangeAspect="1"/>
          </p:cNvPicPr>
          <p:nvPr/>
        </p:nvPicPr>
        <p:blipFill>
          <a:blip r:embed="rId2"/>
          <a:stretch>
            <a:fillRect/>
          </a:stretch>
        </p:blipFill>
        <p:spPr>
          <a:xfrm>
            <a:off x="1993843" y="444715"/>
            <a:ext cx="7175614" cy="1188823"/>
          </a:xfrm>
          <a:prstGeom prst="rect">
            <a:avLst/>
          </a:prstGeom>
        </p:spPr>
      </p:pic>
      <p:pic>
        <p:nvPicPr>
          <p:cNvPr id="6" name="Picture 2" descr="https://upload.wikimedia.org/wikipedia/commons/thumb/7/79/Brain_herniation_types-2.svg/630px-Brain_herniation_types-2.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057" y="1492898"/>
            <a:ext cx="4464892" cy="4904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351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623462"/>
            <a:ext cx="10515600" cy="795460"/>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     DEFINITION OF TBI</a:t>
            </a:r>
          </a:p>
        </p:txBody>
      </p:sp>
      <p:pic>
        <p:nvPicPr>
          <p:cNvPr id="6" name="Content Placeholder 5"/>
          <p:cNvPicPr>
            <a:picLocks noGrp="1" noChangeAspect="1"/>
          </p:cNvPicPr>
          <p:nvPr>
            <p:ph idx="1"/>
          </p:nvPr>
        </p:nvPicPr>
        <p:blipFill>
          <a:blip r:embed="rId3"/>
          <a:stretch>
            <a:fillRect/>
          </a:stretch>
        </p:blipFill>
        <p:spPr>
          <a:xfrm>
            <a:off x="3673408" y="5981700"/>
            <a:ext cx="5037272" cy="450850"/>
          </a:xfrm>
          <a:prstGeom prst="rect">
            <a:avLst/>
          </a:prstGeom>
        </p:spPr>
      </p:pic>
      <p:pic>
        <p:nvPicPr>
          <p:cNvPr id="4" name="Picture 2" descr="Image result for TRAUMATIC BRAIN INJU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883" y="623462"/>
            <a:ext cx="1060633" cy="808888"/>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1210159" y="1690687"/>
            <a:ext cx="9390681" cy="3474795"/>
          </a:xfrm>
          <a:prstGeom prst="wedgeRoundRectCallout">
            <a:avLst>
              <a:gd name="adj1" fmla="val -5481"/>
              <a:gd name="adj2" fmla="val 70172"/>
              <a:gd name="adj3" fmla="val 16667"/>
            </a:avLst>
          </a:prstGeom>
          <a:ln w="57150">
            <a:solidFill>
              <a:srgbClr val="CA6554"/>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MY" sz="2800" dirty="0">
                <a:ln w="0"/>
                <a:solidFill>
                  <a:schemeClr val="tx1"/>
                </a:solidFill>
                <a:effectLst>
                  <a:outerShdw blurRad="38100" dist="19050" dir="2700000" algn="tl" rotWithShape="0">
                    <a:schemeClr val="dk1">
                      <a:alpha val="40000"/>
                    </a:schemeClr>
                  </a:outerShdw>
                </a:effectLst>
              </a:rPr>
              <a:t>Non-degenerative, non-congenital insult to the brain from an external mechanical force, possibly leading to temporary or permanent impairment of cognitive, physical and psychosocial functions, with an associated diminished or altered state of consciousness</a:t>
            </a:r>
          </a:p>
          <a:p>
            <a:pPr algn="ctr"/>
            <a:endParaRPr lang="en-MY"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34055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95450" y="467025"/>
            <a:ext cx="6328196" cy="1121761"/>
          </a:xfrm>
          <a:prstGeom prst="rect">
            <a:avLst/>
          </a:prstGeom>
        </p:spPr>
      </p:pic>
      <p:sp>
        <p:nvSpPr>
          <p:cNvPr id="2" name="Title 1"/>
          <p:cNvSpPr>
            <a:spLocks noGrp="1"/>
          </p:cNvSpPr>
          <p:nvPr>
            <p:ph type="title"/>
          </p:nvPr>
        </p:nvSpPr>
        <p:spPr>
          <a:xfrm>
            <a:off x="838200" y="1409699"/>
            <a:ext cx="10515600" cy="280989"/>
          </a:xfrm>
        </p:spPr>
        <p:txBody>
          <a:bodyPr>
            <a:normAutofit fontScale="90000"/>
          </a:bodyPr>
          <a:lstStyle/>
          <a:p>
            <a:endParaRPr lang="en-MY" dirty="0"/>
          </a:p>
        </p:txBody>
      </p:sp>
      <p:sp>
        <p:nvSpPr>
          <p:cNvPr id="3" name="Content Placeholder 2"/>
          <p:cNvSpPr>
            <a:spLocks noGrp="1"/>
          </p:cNvSpPr>
          <p:nvPr>
            <p:ph idx="1"/>
          </p:nvPr>
        </p:nvSpPr>
        <p:spPr>
          <a:xfrm>
            <a:off x="838200" y="1825625"/>
            <a:ext cx="5444613" cy="4351338"/>
          </a:xfrm>
        </p:spPr>
        <p:txBody>
          <a:bodyPr>
            <a:normAutofit fontScale="92500" lnSpcReduction="10000"/>
          </a:bodyPr>
          <a:lstStyle/>
          <a:p>
            <a:r>
              <a:rPr lang="en-MY" dirty="0"/>
              <a:t>Midline lesion or diffuse swelling of cerebral hemisphere results in vertical displacement of the midbrain and diencephalon through tentorial hiatus.</a:t>
            </a:r>
          </a:p>
          <a:p>
            <a:r>
              <a:rPr lang="en-MY" dirty="0"/>
              <a:t>Most prominent symptoms are bilateral pinpoint pupils, bilateral Babinski’s signs, and increased muscle tone. </a:t>
            </a:r>
          </a:p>
          <a:p>
            <a:r>
              <a:rPr lang="en-MY" dirty="0"/>
              <a:t>Fixed pinpoint pupils follow along with prolonged hyperventilation and decorticate posturing. </a:t>
            </a:r>
          </a:p>
          <a:p>
            <a:endParaRPr lang="en-MY" dirty="0"/>
          </a:p>
        </p:txBody>
      </p:sp>
      <p:pic>
        <p:nvPicPr>
          <p:cNvPr id="5" name="Picture 4"/>
          <p:cNvPicPr>
            <a:picLocks noChangeAspect="1"/>
          </p:cNvPicPr>
          <p:nvPr/>
        </p:nvPicPr>
        <p:blipFill>
          <a:blip r:embed="rId3"/>
          <a:stretch>
            <a:fillRect/>
          </a:stretch>
        </p:blipFill>
        <p:spPr>
          <a:xfrm>
            <a:off x="6732631" y="1409699"/>
            <a:ext cx="4621169" cy="4767264"/>
          </a:xfrm>
          <a:prstGeom prst="rect">
            <a:avLst/>
          </a:prstGeom>
        </p:spPr>
      </p:pic>
    </p:spTree>
    <p:extLst>
      <p:ext uri="{BB962C8B-B14F-4D97-AF65-F5344CB8AC3E}">
        <p14:creationId xmlns:p14="http://schemas.microsoft.com/office/powerpoint/2010/main" val="2985455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47900" y="365125"/>
            <a:ext cx="6882981" cy="1231499"/>
          </a:xfrm>
          <a:prstGeom prst="rect">
            <a:avLst/>
          </a:prstGeom>
        </p:spPr>
      </p:pic>
      <p:sp>
        <p:nvSpPr>
          <p:cNvPr id="2" name="Title 1"/>
          <p:cNvSpPr>
            <a:spLocks noGrp="1"/>
          </p:cNvSpPr>
          <p:nvPr>
            <p:ph type="title"/>
          </p:nvPr>
        </p:nvSpPr>
        <p:spPr>
          <a:xfrm>
            <a:off x="838200" y="1596624"/>
            <a:ext cx="10515600" cy="229001"/>
          </a:xfrm>
        </p:spPr>
        <p:txBody>
          <a:bodyPr>
            <a:normAutofit fontScale="90000"/>
          </a:bodyPr>
          <a:lstStyle/>
          <a:p>
            <a:endParaRPr lang="en-MY" dirty="0"/>
          </a:p>
        </p:txBody>
      </p:sp>
      <p:sp>
        <p:nvSpPr>
          <p:cNvPr id="3" name="Content Placeholder 2"/>
          <p:cNvSpPr>
            <a:spLocks noGrp="1"/>
          </p:cNvSpPr>
          <p:nvPr>
            <p:ph idx="1"/>
          </p:nvPr>
        </p:nvSpPr>
        <p:spPr>
          <a:xfrm>
            <a:off x="838200" y="1825625"/>
            <a:ext cx="5724832" cy="4351338"/>
          </a:xfrm>
        </p:spPr>
        <p:txBody>
          <a:bodyPr/>
          <a:lstStyle/>
          <a:p>
            <a:r>
              <a:rPr lang="en-MY" dirty="0"/>
              <a:t>Cerebellar tonsils are displaced inferiorly and become impacted into foramen magnum</a:t>
            </a:r>
          </a:p>
          <a:p>
            <a:r>
              <a:rPr lang="en-MY" dirty="0"/>
              <a:t>pinpoint pupils, flaccid paralysis, and sudden death. </a:t>
            </a:r>
          </a:p>
          <a:p>
            <a:pPr marL="0" indent="0">
              <a:buNone/>
            </a:pPr>
            <a:r>
              <a:rPr lang="en-MY" dirty="0"/>
              <a:t>	          </a:t>
            </a:r>
          </a:p>
          <a:p>
            <a:endParaRPr lang="en-MY" dirty="0"/>
          </a:p>
        </p:txBody>
      </p:sp>
      <p:pic>
        <p:nvPicPr>
          <p:cNvPr id="5" name="Picture 2" descr="https://upload.wikimedia.org/wikipedia/commons/thumb/7/79/Brain_herniation_types-2.svg/630px-Brain_herniation_types-2.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056" y="1380892"/>
            <a:ext cx="4620625" cy="501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48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000" y="143909"/>
            <a:ext cx="7175614" cy="1767993"/>
          </a:xfrm>
          <a:prstGeom prst="rect">
            <a:avLst/>
          </a:prstGeom>
        </p:spPr>
      </p:pic>
      <p:sp>
        <p:nvSpPr>
          <p:cNvPr id="2" name="Title 1"/>
          <p:cNvSpPr>
            <a:spLocks noGrp="1"/>
          </p:cNvSpPr>
          <p:nvPr>
            <p:ph type="title"/>
          </p:nvPr>
        </p:nvSpPr>
        <p:spPr>
          <a:xfrm>
            <a:off x="838200" y="1447800"/>
            <a:ext cx="10515600" cy="242888"/>
          </a:xfrm>
        </p:spPr>
        <p:txBody>
          <a:bodyPr>
            <a:normAutofit fontScale="90000"/>
          </a:bodyPr>
          <a:lstStyle/>
          <a:p>
            <a:endParaRPr lang="en-MY" dirty="0"/>
          </a:p>
        </p:txBody>
      </p:sp>
      <p:sp>
        <p:nvSpPr>
          <p:cNvPr id="3" name="Content Placeholder 2"/>
          <p:cNvSpPr>
            <a:spLocks noGrp="1"/>
          </p:cNvSpPr>
          <p:nvPr>
            <p:ph idx="1"/>
          </p:nvPr>
        </p:nvSpPr>
        <p:spPr>
          <a:xfrm>
            <a:off x="838200" y="1825625"/>
            <a:ext cx="5577348" cy="4351338"/>
          </a:xfrm>
        </p:spPr>
        <p:txBody>
          <a:bodyPr/>
          <a:lstStyle/>
          <a:p>
            <a:r>
              <a:rPr lang="en-MY" dirty="0"/>
              <a:t> Caused by expanding posterior fossa mass</a:t>
            </a:r>
          </a:p>
          <a:p>
            <a:r>
              <a:rPr lang="en-MY" dirty="0"/>
              <a:t>Cerebellum move up through the tentorial opening </a:t>
            </a:r>
          </a:p>
          <a:p>
            <a:r>
              <a:rPr lang="en-MY" dirty="0"/>
              <a:t> Conjugate downward gaze with absence of vertical eye movements and pinpoint pupils.</a:t>
            </a:r>
          </a:p>
          <a:p>
            <a:pPr marL="0" indent="0">
              <a:buNone/>
            </a:pPr>
            <a:endParaRPr lang="en-MY" dirty="0"/>
          </a:p>
        </p:txBody>
      </p:sp>
      <p:pic>
        <p:nvPicPr>
          <p:cNvPr id="5" name="Picture 2" descr="https://upload.wikimedia.org/wikipedia/commons/thumb/7/79/Brain_herniation_types-2.svg/630px-Brain_herniation_types-2.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7056" y="1380892"/>
            <a:ext cx="4620625" cy="501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58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2054316" y="2325034"/>
            <a:ext cx="9144000" cy="2068184"/>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ormAutofit/>
          </a:bodyPr>
          <a:lstStyle/>
          <a:p>
            <a:r>
              <a:rPr lang="en-MY" sz="7200" b="1" dirty="0"/>
              <a:t>SEVERE TRAUMATIC BRAIN INJURY</a:t>
            </a:r>
          </a:p>
        </p:txBody>
      </p:sp>
      <p:pic>
        <p:nvPicPr>
          <p:cNvPr id="7" name="Picture 2" descr="Image result for TRAUMATIC BRAIN INJU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683" y="2325034"/>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46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7492" y="365126"/>
            <a:ext cx="10316308" cy="813044"/>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CEREBRAL RESUSCITATION</a:t>
            </a:r>
          </a:p>
        </p:txBody>
      </p:sp>
      <p:sp>
        <p:nvSpPr>
          <p:cNvPr id="3" name="Content Placeholder 2"/>
          <p:cNvSpPr>
            <a:spLocks noGrp="1"/>
          </p:cNvSpPr>
          <p:nvPr>
            <p:ph idx="1"/>
          </p:nvPr>
        </p:nvSpPr>
        <p:spPr>
          <a:xfrm>
            <a:off x="838200" y="1542197"/>
            <a:ext cx="10515600" cy="4899546"/>
          </a:xfrm>
        </p:spPr>
        <p:txBody>
          <a:bodyPr>
            <a:normAutofit lnSpcReduction="10000"/>
          </a:bodyPr>
          <a:lstStyle/>
          <a:p>
            <a:pPr marL="0" indent="0">
              <a:buNone/>
            </a:pPr>
            <a:r>
              <a:rPr lang="en-MY" b="1" dirty="0"/>
              <a:t>Principles</a:t>
            </a:r>
          </a:p>
          <a:p>
            <a:endParaRPr lang="en-MY" dirty="0"/>
          </a:p>
          <a:p>
            <a:endParaRPr lang="en-MY" dirty="0"/>
          </a:p>
          <a:p>
            <a:endParaRPr lang="en-MY" dirty="0"/>
          </a:p>
          <a:p>
            <a:endParaRPr lang="en-MY" dirty="0"/>
          </a:p>
          <a:p>
            <a:endParaRPr lang="en-MY" dirty="0"/>
          </a:p>
          <a:p>
            <a:r>
              <a:rPr lang="en-MY" dirty="0"/>
              <a:t>Physical</a:t>
            </a:r>
          </a:p>
          <a:p>
            <a:r>
              <a:rPr lang="en-MY" dirty="0"/>
              <a:t>Physiological</a:t>
            </a:r>
          </a:p>
          <a:p>
            <a:r>
              <a:rPr lang="en-MY" dirty="0"/>
              <a:t>Pharmacological</a:t>
            </a:r>
          </a:p>
          <a:p>
            <a:r>
              <a:rPr lang="en-MY" dirty="0"/>
              <a:t>Surgical </a:t>
            </a:r>
          </a:p>
          <a:p>
            <a:endParaRPr lang="en-MY" dirty="0"/>
          </a:p>
          <a:p>
            <a:endParaRPr lang="en-MY" sz="2031" dirty="0"/>
          </a:p>
        </p:txBody>
      </p:sp>
      <p:sp>
        <p:nvSpPr>
          <p:cNvPr id="5" name="Rounded Rectangle 4"/>
          <p:cNvSpPr/>
          <p:nvPr/>
        </p:nvSpPr>
        <p:spPr>
          <a:xfrm>
            <a:off x="2070315" y="2086473"/>
            <a:ext cx="8051370" cy="2064450"/>
          </a:xfrm>
          <a:prstGeom prst="roundRect">
            <a:avLst/>
          </a:prstGeom>
          <a:solidFill>
            <a:srgbClr val="C00000"/>
          </a:solidFill>
          <a:ln w="5715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MY" sz="3200" b="1" dirty="0"/>
              <a:t>Restoring cerebral blood flow and preventing secondary insult</a:t>
            </a:r>
          </a:p>
        </p:txBody>
      </p:sp>
      <p:sp>
        <p:nvSpPr>
          <p:cNvPr id="7" name="Explosion 2 6"/>
          <p:cNvSpPr/>
          <p:nvPr/>
        </p:nvSpPr>
        <p:spPr>
          <a:xfrm>
            <a:off x="4652445" y="4280453"/>
            <a:ext cx="6701355" cy="2352544"/>
          </a:xfrm>
          <a:prstGeom prst="irregularSeal2">
            <a:avLst/>
          </a:prstGeom>
          <a:solidFill>
            <a:srgbClr val="FFFF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600" b="1" dirty="0">
                <a:ln w="0"/>
                <a:solidFill>
                  <a:schemeClr val="tx1"/>
                </a:solidFill>
                <a:effectLst>
                  <a:outerShdw blurRad="38100" dist="19050" dir="2700000" algn="tl" rotWithShape="0">
                    <a:schemeClr val="dk1">
                      <a:alpha val="40000"/>
                    </a:schemeClr>
                  </a:outerShdw>
                </a:effectLst>
              </a:rPr>
              <a:t>Consult neurosurgeon early!</a:t>
            </a:r>
          </a:p>
        </p:txBody>
      </p:sp>
      <p:pic>
        <p:nvPicPr>
          <p:cNvPr id="6" name="Picture 2" descr="Image result for TRAUMATIC BRAIN INJU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65126"/>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07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solidFill>
                  <a:srgbClr val="FF0000"/>
                </a:solidFill>
              </a:rPr>
              <a:t>PHYSICAL</a:t>
            </a:r>
          </a:p>
        </p:txBody>
      </p:sp>
      <p:sp>
        <p:nvSpPr>
          <p:cNvPr id="3" name="Content Placeholder 2"/>
          <p:cNvSpPr>
            <a:spLocks noGrp="1"/>
          </p:cNvSpPr>
          <p:nvPr>
            <p:ph idx="1"/>
          </p:nvPr>
        </p:nvSpPr>
        <p:spPr/>
        <p:txBody>
          <a:bodyPr/>
          <a:lstStyle/>
          <a:p>
            <a:r>
              <a:rPr lang="en-MY" dirty="0"/>
              <a:t>Head elevation 30°</a:t>
            </a:r>
          </a:p>
          <a:p>
            <a:r>
              <a:rPr lang="en-MY" dirty="0"/>
              <a:t>Avoid excessive flexion of the head or pressure around the neck that may impair cerebral venous drainage</a:t>
            </a:r>
          </a:p>
          <a:p>
            <a:r>
              <a:rPr lang="en-MY" dirty="0"/>
              <a:t>Insertion of </a:t>
            </a:r>
            <a:r>
              <a:rPr lang="en-MY" dirty="0" err="1"/>
              <a:t>orogastric</a:t>
            </a:r>
            <a:r>
              <a:rPr lang="en-MY" dirty="0"/>
              <a:t> tube (in basal skull #)</a:t>
            </a:r>
          </a:p>
          <a:p>
            <a:r>
              <a:rPr lang="en-MY" dirty="0"/>
              <a:t>Insertion of urinary catheter (if no bladder injury)</a:t>
            </a:r>
          </a:p>
          <a:p>
            <a:endParaRPr lang="en-MY" dirty="0"/>
          </a:p>
        </p:txBody>
      </p:sp>
    </p:spTree>
    <p:extLst>
      <p:ext uri="{BB962C8B-B14F-4D97-AF65-F5344CB8AC3E}">
        <p14:creationId xmlns:p14="http://schemas.microsoft.com/office/powerpoint/2010/main" val="17700858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solidFill>
                  <a:srgbClr val="FF0000"/>
                </a:solidFill>
              </a:rPr>
              <a:t>PHYSIOLOGICAL</a:t>
            </a:r>
          </a:p>
        </p:txBody>
      </p:sp>
      <p:sp>
        <p:nvSpPr>
          <p:cNvPr id="3" name="Content Placeholder 2"/>
          <p:cNvSpPr>
            <a:spLocks noGrp="1"/>
          </p:cNvSpPr>
          <p:nvPr>
            <p:ph idx="1"/>
          </p:nvPr>
        </p:nvSpPr>
        <p:spPr/>
        <p:txBody>
          <a:bodyPr/>
          <a:lstStyle/>
          <a:p>
            <a:r>
              <a:rPr lang="en-MY" dirty="0"/>
              <a:t>Ensure </a:t>
            </a:r>
            <a:r>
              <a:rPr lang="en-MY" dirty="0" err="1"/>
              <a:t>normovolemia</a:t>
            </a:r>
            <a:r>
              <a:rPr lang="en-MY" dirty="0"/>
              <a:t>, maintain SBP&gt;100mgHg to ensure adequate CPP</a:t>
            </a:r>
          </a:p>
          <a:p>
            <a:r>
              <a:rPr lang="en-MY" dirty="0"/>
              <a:t>Ensure </a:t>
            </a:r>
            <a:r>
              <a:rPr lang="en-MY" dirty="0" err="1"/>
              <a:t>normothermia</a:t>
            </a:r>
            <a:r>
              <a:rPr lang="en-MY" dirty="0"/>
              <a:t> (aim 36-37°C)</a:t>
            </a:r>
          </a:p>
          <a:p>
            <a:r>
              <a:rPr lang="en-MY" dirty="0"/>
              <a:t>Adequate oxygenation</a:t>
            </a:r>
          </a:p>
          <a:p>
            <a:r>
              <a:rPr lang="en-MY" dirty="0"/>
              <a:t>Ensure </a:t>
            </a:r>
            <a:r>
              <a:rPr lang="en-MY" dirty="0" err="1"/>
              <a:t>normocapnia</a:t>
            </a:r>
            <a:r>
              <a:rPr lang="en-MY" dirty="0"/>
              <a:t>, aim 35-45mmHg</a:t>
            </a:r>
          </a:p>
          <a:p>
            <a:r>
              <a:rPr lang="en-MY" dirty="0"/>
              <a:t>Maintain </a:t>
            </a:r>
            <a:r>
              <a:rPr lang="en-MY" dirty="0" err="1"/>
              <a:t>glycemic</a:t>
            </a:r>
            <a:r>
              <a:rPr lang="en-MY" dirty="0"/>
              <a:t> control 4-8mmol/l</a:t>
            </a:r>
          </a:p>
          <a:p>
            <a:pPr marL="0" indent="0">
              <a:buNone/>
            </a:pPr>
            <a:endParaRPr lang="en-MY" dirty="0"/>
          </a:p>
        </p:txBody>
      </p:sp>
    </p:spTree>
    <p:extLst>
      <p:ext uri="{BB962C8B-B14F-4D97-AF65-F5344CB8AC3E}">
        <p14:creationId xmlns:p14="http://schemas.microsoft.com/office/powerpoint/2010/main" val="9357837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solidFill>
                  <a:srgbClr val="FF0000"/>
                </a:solidFill>
              </a:rPr>
              <a:t>PHARMACOLOGICAL</a:t>
            </a:r>
          </a:p>
        </p:txBody>
      </p:sp>
      <p:sp>
        <p:nvSpPr>
          <p:cNvPr id="3" name="Content Placeholder 2"/>
          <p:cNvSpPr>
            <a:spLocks noGrp="1"/>
          </p:cNvSpPr>
          <p:nvPr>
            <p:ph idx="1"/>
          </p:nvPr>
        </p:nvSpPr>
        <p:spPr/>
        <p:txBody>
          <a:bodyPr/>
          <a:lstStyle/>
          <a:p>
            <a:r>
              <a:rPr lang="en-MY" dirty="0"/>
              <a:t>Control epileptic activity with anti epileptic</a:t>
            </a:r>
          </a:p>
          <a:p>
            <a:r>
              <a:rPr lang="en-MY" dirty="0"/>
              <a:t>Consider RSI with </a:t>
            </a:r>
            <a:r>
              <a:rPr lang="en-MY" dirty="0" err="1"/>
              <a:t>cerebroprotective</a:t>
            </a:r>
            <a:r>
              <a:rPr lang="en-MY" dirty="0"/>
              <a:t> advantages.</a:t>
            </a:r>
          </a:p>
          <a:p>
            <a:pPr lvl="0"/>
            <a:r>
              <a:rPr lang="en-MY" dirty="0">
                <a:solidFill>
                  <a:prstClr val="black"/>
                </a:solidFill>
              </a:rPr>
              <a:t>Ensure adequate sedation and analgesic </a:t>
            </a:r>
          </a:p>
          <a:p>
            <a:endParaRPr lang="en-MY" dirty="0"/>
          </a:p>
          <a:p>
            <a:endParaRPr lang="en-MY" dirty="0"/>
          </a:p>
          <a:p>
            <a:endParaRPr lang="en-MY" dirty="0"/>
          </a:p>
        </p:txBody>
      </p:sp>
    </p:spTree>
    <p:extLst>
      <p:ext uri="{BB962C8B-B14F-4D97-AF65-F5344CB8AC3E}">
        <p14:creationId xmlns:p14="http://schemas.microsoft.com/office/powerpoint/2010/main" val="231955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Pharmacotherapy for Drug-Assisted Intubation</a:t>
            </a:r>
          </a:p>
        </p:txBody>
      </p:sp>
      <p:sp>
        <p:nvSpPr>
          <p:cNvPr id="3" name="Content Placeholder 2"/>
          <p:cNvSpPr>
            <a:spLocks noGrp="1"/>
          </p:cNvSpPr>
          <p:nvPr>
            <p:ph idx="1"/>
          </p:nvPr>
        </p:nvSpPr>
        <p:spPr/>
        <p:txBody>
          <a:bodyPr/>
          <a:lstStyle/>
          <a:p>
            <a:r>
              <a:rPr lang="en-MY" sz="2400" dirty="0" err="1"/>
              <a:t>Propofol</a:t>
            </a:r>
            <a:r>
              <a:rPr lang="en-MY" sz="2400" dirty="0"/>
              <a:t> is recommended for the control of ICP</a:t>
            </a:r>
          </a:p>
          <a:p>
            <a:endParaRPr lang="en-MY" sz="2000" dirty="0"/>
          </a:p>
          <a:p>
            <a:r>
              <a:rPr lang="en-MY" sz="2400" dirty="0"/>
              <a:t>Short acting IV </a:t>
            </a:r>
            <a:r>
              <a:rPr lang="en-MY" sz="2400" dirty="0" err="1"/>
              <a:t>benzodiazapines</a:t>
            </a:r>
            <a:r>
              <a:rPr lang="en-MY" sz="2400" dirty="0"/>
              <a:t>, such as midazolam, may be used for sedation and reversed with flumazenil</a:t>
            </a:r>
          </a:p>
          <a:p>
            <a:pPr marL="0" indent="0">
              <a:lnSpc>
                <a:spcPct val="100000"/>
              </a:lnSpc>
              <a:buNone/>
            </a:pPr>
            <a:r>
              <a:rPr lang="en-MY" sz="1400" i="1" dirty="0"/>
              <a:t>      (ATLS 10</a:t>
            </a:r>
            <a:r>
              <a:rPr lang="en-MY" sz="1400" i="1" baseline="30000" dirty="0"/>
              <a:t>th</a:t>
            </a:r>
            <a:r>
              <a:rPr lang="en-MY" sz="1400" i="1" dirty="0"/>
              <a:t> Edition, BrainTraumaFoundation.org 4</a:t>
            </a:r>
            <a:r>
              <a:rPr lang="en-MY" sz="1400" i="1" baseline="30000" dirty="0"/>
              <a:t>th</a:t>
            </a:r>
            <a:r>
              <a:rPr lang="en-MY" sz="1400" i="1" dirty="0"/>
              <a:t> Edition) </a:t>
            </a:r>
            <a:endParaRPr lang="en-MY" sz="1400" dirty="0"/>
          </a:p>
          <a:p>
            <a:endParaRPr lang="en-MY" sz="2000" dirty="0"/>
          </a:p>
          <a:p>
            <a:r>
              <a:rPr lang="en-MY" sz="2400" dirty="0"/>
              <a:t>Post-intubation sedation and analgesia</a:t>
            </a:r>
          </a:p>
          <a:p>
            <a:pPr marL="0" indent="0">
              <a:buNone/>
            </a:pPr>
            <a:endParaRPr lang="en-MY" dirty="0"/>
          </a:p>
        </p:txBody>
      </p:sp>
      <p:pic>
        <p:nvPicPr>
          <p:cNvPr id="21506" name="Picture 2" descr="Image result for RSI pharmacolog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13268" y="1085779"/>
            <a:ext cx="2768714" cy="17304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nvPr>
        </p:nvGraphicFramePr>
        <p:xfrm>
          <a:off x="6096000" y="3506548"/>
          <a:ext cx="5718694" cy="2517351"/>
        </p:xfrm>
        <a:graphic>
          <a:graphicData uri="http://schemas.openxmlformats.org/drawingml/2006/table">
            <a:tbl>
              <a:tblPr firstRow="1" bandRow="1">
                <a:tableStyleId>{5C22544A-7EE6-4342-B048-85BDC9FD1C3A}</a:tableStyleId>
              </a:tblPr>
              <a:tblGrid>
                <a:gridCol w="1531856">
                  <a:extLst>
                    <a:ext uri="{9D8B030D-6E8A-4147-A177-3AD203B41FA5}">
                      <a16:colId xmlns:a16="http://schemas.microsoft.com/office/drawing/2014/main" val="20000"/>
                    </a:ext>
                  </a:extLst>
                </a:gridCol>
                <a:gridCol w="4186838">
                  <a:extLst>
                    <a:ext uri="{9D8B030D-6E8A-4147-A177-3AD203B41FA5}">
                      <a16:colId xmlns:a16="http://schemas.microsoft.com/office/drawing/2014/main" val="20001"/>
                    </a:ext>
                  </a:extLst>
                </a:gridCol>
              </a:tblGrid>
              <a:tr h="232992">
                <a:tc>
                  <a:txBody>
                    <a:bodyPr/>
                    <a:lstStyle/>
                    <a:p>
                      <a:r>
                        <a:rPr lang="en-MY" sz="1600" dirty="0"/>
                        <a:t>DRUG</a:t>
                      </a:r>
                    </a:p>
                  </a:txBody>
                  <a:tcPr/>
                </a:tc>
                <a:tc>
                  <a:txBody>
                    <a:bodyPr/>
                    <a:lstStyle/>
                    <a:p>
                      <a:r>
                        <a:rPr lang="en-MY" sz="1600" dirty="0"/>
                        <a:t>DOSAGE</a:t>
                      </a:r>
                    </a:p>
                  </a:txBody>
                  <a:tcPr/>
                </a:tc>
                <a:extLst>
                  <a:ext uri="{0D108BD9-81ED-4DB2-BD59-A6C34878D82A}">
                    <a16:rowId xmlns:a16="http://schemas.microsoft.com/office/drawing/2014/main" val="10000"/>
                  </a:ext>
                </a:extLst>
              </a:tr>
              <a:tr h="232992">
                <a:tc gridSpan="2">
                  <a:txBody>
                    <a:bodyPr/>
                    <a:lstStyle/>
                    <a:p>
                      <a:r>
                        <a:rPr lang="en-MY" sz="1600" dirty="0"/>
                        <a:t>SEDATION</a:t>
                      </a:r>
                    </a:p>
                  </a:txBody>
                  <a:tcPr/>
                </a:tc>
                <a:tc hMerge="1">
                  <a:txBody>
                    <a:bodyPr/>
                    <a:lstStyle/>
                    <a:p>
                      <a:endParaRPr lang="en-MY"/>
                    </a:p>
                  </a:txBody>
                  <a:tcPr/>
                </a:tc>
                <a:extLst>
                  <a:ext uri="{0D108BD9-81ED-4DB2-BD59-A6C34878D82A}">
                    <a16:rowId xmlns:a16="http://schemas.microsoft.com/office/drawing/2014/main" val="10001"/>
                  </a:ext>
                </a:extLst>
              </a:tr>
              <a:tr h="688551">
                <a:tc>
                  <a:txBody>
                    <a:bodyPr/>
                    <a:lstStyle/>
                    <a:p>
                      <a:r>
                        <a:rPr lang="en-MY" sz="1600" b="1" dirty="0"/>
                        <a:t>Benzodiazepine</a:t>
                      </a:r>
                    </a:p>
                    <a:p>
                      <a:r>
                        <a:rPr lang="en-MY" sz="1600" dirty="0"/>
                        <a:t>Midazolam</a:t>
                      </a:r>
                    </a:p>
                  </a:txBody>
                  <a:tcPr/>
                </a:tc>
                <a:tc>
                  <a:txBody>
                    <a:bodyPr/>
                    <a:lstStyle/>
                    <a:p>
                      <a:endParaRPr lang="en-MY" sz="1600" dirty="0"/>
                    </a:p>
                    <a:p>
                      <a:r>
                        <a:rPr lang="en-MY" sz="1600" dirty="0"/>
                        <a:t>IV</a:t>
                      </a:r>
                      <a:r>
                        <a:rPr lang="en-MY" sz="1600" baseline="0" dirty="0"/>
                        <a:t> Infusion 0.05 – 0.1mg over at least 2 – 5 mins</a:t>
                      </a:r>
                      <a:endParaRPr lang="en-MY" sz="1600" dirty="0"/>
                    </a:p>
                  </a:txBody>
                  <a:tcPr/>
                </a:tc>
                <a:extLst>
                  <a:ext uri="{0D108BD9-81ED-4DB2-BD59-A6C34878D82A}">
                    <a16:rowId xmlns:a16="http://schemas.microsoft.com/office/drawing/2014/main" val="10002"/>
                  </a:ext>
                </a:extLst>
              </a:tr>
              <a:tr h="232992">
                <a:tc gridSpan="2">
                  <a:txBody>
                    <a:bodyPr/>
                    <a:lstStyle/>
                    <a:p>
                      <a:r>
                        <a:rPr lang="en-MY" sz="1600" dirty="0"/>
                        <a:t>ANALGESIA</a:t>
                      </a:r>
                    </a:p>
                  </a:txBody>
                  <a:tcPr/>
                </a:tc>
                <a:tc hMerge="1">
                  <a:txBody>
                    <a:bodyPr/>
                    <a:lstStyle/>
                    <a:p>
                      <a:endParaRPr lang="en-MY"/>
                    </a:p>
                  </a:txBody>
                  <a:tcPr/>
                </a:tc>
                <a:extLst>
                  <a:ext uri="{0D108BD9-81ED-4DB2-BD59-A6C34878D82A}">
                    <a16:rowId xmlns:a16="http://schemas.microsoft.com/office/drawing/2014/main" val="10003"/>
                  </a:ext>
                </a:extLst>
              </a:tr>
              <a:tr h="517051">
                <a:tc>
                  <a:txBody>
                    <a:bodyPr/>
                    <a:lstStyle/>
                    <a:p>
                      <a:r>
                        <a:rPr lang="en-MY" sz="1600" b="1" dirty="0" err="1"/>
                        <a:t>Opiods</a:t>
                      </a:r>
                      <a:endParaRPr lang="en-MY" sz="1600" b="1" dirty="0"/>
                    </a:p>
                    <a:p>
                      <a:r>
                        <a:rPr lang="en-MY" sz="1600" dirty="0"/>
                        <a:t>Fentanyl</a:t>
                      </a:r>
                    </a:p>
                    <a:p>
                      <a:r>
                        <a:rPr lang="en-MY" sz="1600" dirty="0"/>
                        <a:t>Morphine</a:t>
                      </a:r>
                    </a:p>
                  </a:txBody>
                  <a:tcPr/>
                </a:tc>
                <a:tc>
                  <a:txBody>
                    <a:bodyPr/>
                    <a:lstStyle/>
                    <a:p>
                      <a:endParaRPr lang="en-MY" sz="1600" dirty="0"/>
                    </a:p>
                    <a:p>
                      <a:r>
                        <a:rPr lang="en-MY" sz="1600" dirty="0"/>
                        <a:t>0.5 - 2µg/</a:t>
                      </a:r>
                      <a:r>
                        <a:rPr lang="en-MY" sz="1600" dirty="0" err="1"/>
                        <a:t>kh</a:t>
                      </a:r>
                      <a:r>
                        <a:rPr lang="en-MY" sz="1600" dirty="0"/>
                        <a:t>/h continuous infusion</a:t>
                      </a:r>
                    </a:p>
                    <a:p>
                      <a:r>
                        <a:rPr lang="en-MY" sz="1600" dirty="0"/>
                        <a:t>0.05 – 0.1mg/kg/hr continuous infusion</a:t>
                      </a:r>
                    </a:p>
                  </a:txBody>
                  <a:tcPr/>
                </a:tc>
                <a:extLst>
                  <a:ext uri="{0D108BD9-81ED-4DB2-BD59-A6C34878D82A}">
                    <a16:rowId xmlns:a16="http://schemas.microsoft.com/office/drawing/2014/main" val="10004"/>
                  </a:ext>
                </a:extLst>
              </a:tr>
            </a:tbl>
          </a:graphicData>
        </a:graphic>
      </p:graphicFrame>
      <p:sp>
        <p:nvSpPr>
          <p:cNvPr id="5" name="TextBox 4"/>
          <p:cNvSpPr txBox="1"/>
          <p:nvPr/>
        </p:nvSpPr>
        <p:spPr>
          <a:xfrm>
            <a:off x="6096000" y="6004123"/>
            <a:ext cx="6573078" cy="307777"/>
          </a:xfrm>
          <a:prstGeom prst="rect">
            <a:avLst/>
          </a:prstGeom>
          <a:noFill/>
        </p:spPr>
        <p:txBody>
          <a:bodyPr wrap="square" rtlCol="0">
            <a:spAutoFit/>
          </a:bodyPr>
          <a:lstStyle/>
          <a:p>
            <a:r>
              <a:rPr lang="en-MY" sz="1400" i="1" dirty="0"/>
              <a:t>(CPG Early </a:t>
            </a:r>
            <a:r>
              <a:rPr lang="en-MY" sz="1400" i="1" dirty="0" err="1"/>
              <a:t>Mangement</a:t>
            </a:r>
            <a:r>
              <a:rPr lang="en-MY" sz="1400" i="1" dirty="0"/>
              <a:t> of Head Injury in Adults 3</a:t>
            </a:r>
            <a:r>
              <a:rPr lang="en-MY" sz="1400" i="1" baseline="30000" dirty="0"/>
              <a:t>rd</a:t>
            </a:r>
            <a:r>
              <a:rPr lang="en-MY" sz="1400" i="1" dirty="0"/>
              <a:t> Edition 2015)</a:t>
            </a:r>
          </a:p>
        </p:txBody>
      </p:sp>
    </p:spTree>
    <p:extLst>
      <p:ext uri="{BB962C8B-B14F-4D97-AF65-F5344CB8AC3E}">
        <p14:creationId xmlns:p14="http://schemas.microsoft.com/office/powerpoint/2010/main" val="1055745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72387273"/>
              </p:ext>
            </p:extLst>
          </p:nvPr>
        </p:nvGraphicFramePr>
        <p:xfrm>
          <a:off x="838200" y="365124"/>
          <a:ext cx="10991850" cy="6537114"/>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3046945584"/>
                    </a:ext>
                  </a:extLst>
                </a:gridCol>
                <a:gridCol w="4914900">
                  <a:extLst>
                    <a:ext uri="{9D8B030D-6E8A-4147-A177-3AD203B41FA5}">
                      <a16:colId xmlns:a16="http://schemas.microsoft.com/office/drawing/2014/main" val="2248851728"/>
                    </a:ext>
                  </a:extLst>
                </a:gridCol>
                <a:gridCol w="4019550">
                  <a:extLst>
                    <a:ext uri="{9D8B030D-6E8A-4147-A177-3AD203B41FA5}">
                      <a16:colId xmlns:a16="http://schemas.microsoft.com/office/drawing/2014/main" val="3629392817"/>
                    </a:ext>
                  </a:extLst>
                </a:gridCol>
              </a:tblGrid>
              <a:tr h="533118">
                <a:tc>
                  <a:txBody>
                    <a:bodyPr/>
                    <a:lstStyle/>
                    <a:p>
                      <a:r>
                        <a:rPr lang="en-MY" dirty="0"/>
                        <a:t>DRUGS</a:t>
                      </a:r>
                    </a:p>
                  </a:txBody>
                  <a:tcPr/>
                </a:tc>
                <a:tc>
                  <a:txBody>
                    <a:bodyPr/>
                    <a:lstStyle/>
                    <a:p>
                      <a:r>
                        <a:rPr lang="en-MY" dirty="0"/>
                        <a:t>ADVANTAGES</a:t>
                      </a:r>
                    </a:p>
                  </a:txBody>
                  <a:tcPr/>
                </a:tc>
                <a:tc>
                  <a:txBody>
                    <a:bodyPr/>
                    <a:lstStyle/>
                    <a:p>
                      <a:r>
                        <a:rPr lang="en-MY" dirty="0"/>
                        <a:t>DISADVANTAGES</a:t>
                      </a:r>
                    </a:p>
                  </a:txBody>
                  <a:tcPr/>
                </a:tc>
                <a:extLst>
                  <a:ext uri="{0D108BD9-81ED-4DB2-BD59-A6C34878D82A}">
                    <a16:rowId xmlns:a16="http://schemas.microsoft.com/office/drawing/2014/main" val="3708191753"/>
                  </a:ext>
                </a:extLst>
              </a:tr>
              <a:tr h="533118">
                <a:tc>
                  <a:txBody>
                    <a:bodyPr/>
                    <a:lstStyle/>
                    <a:p>
                      <a:r>
                        <a:rPr lang="en-MY" dirty="0"/>
                        <a:t>FENTANYL</a:t>
                      </a:r>
                    </a:p>
                  </a:txBody>
                  <a:tcPr/>
                </a:tc>
                <a:tc>
                  <a:txBody>
                    <a:bodyPr/>
                    <a:lstStyle/>
                    <a:p>
                      <a:pPr marL="285750" indent="-285750">
                        <a:buFont typeface="Arial" panose="020B0604020202020204" pitchFamily="34" charset="0"/>
                        <a:buChar char="•"/>
                      </a:pPr>
                      <a:r>
                        <a:rPr lang="en-MY" dirty="0"/>
                        <a:t>Attenuate</a:t>
                      </a:r>
                      <a:r>
                        <a:rPr lang="en-MY" baseline="0" dirty="0"/>
                        <a:t> rises in BP &amp; HR</a:t>
                      </a:r>
                    </a:p>
                    <a:p>
                      <a:pPr marL="285750" indent="-285750">
                        <a:buFont typeface="Arial" panose="020B0604020202020204" pitchFamily="34" charset="0"/>
                        <a:buChar char="•"/>
                      </a:pPr>
                      <a:r>
                        <a:rPr lang="en-MY" baseline="0" dirty="0"/>
                        <a:t>Neuroprotective  in patient with  raised ICP.</a:t>
                      </a:r>
                      <a:endParaRPr lang="en-MY" dirty="0"/>
                    </a:p>
                  </a:txBody>
                  <a:tcPr/>
                </a:tc>
                <a:tc>
                  <a:txBody>
                    <a:bodyPr/>
                    <a:lstStyle/>
                    <a:p>
                      <a:endParaRPr lang="en-MY" dirty="0"/>
                    </a:p>
                  </a:txBody>
                  <a:tcPr/>
                </a:tc>
                <a:extLst>
                  <a:ext uri="{0D108BD9-81ED-4DB2-BD59-A6C34878D82A}">
                    <a16:rowId xmlns:a16="http://schemas.microsoft.com/office/drawing/2014/main" val="562543589"/>
                  </a:ext>
                </a:extLst>
              </a:tr>
              <a:tr h="533118">
                <a:tc>
                  <a:txBody>
                    <a:bodyPr/>
                    <a:lstStyle/>
                    <a:p>
                      <a:r>
                        <a:rPr lang="en-MY" dirty="0"/>
                        <a:t>LIDOCAINE</a:t>
                      </a:r>
                    </a:p>
                  </a:txBody>
                  <a:tcPr/>
                </a:tc>
                <a:tc>
                  <a:txBody>
                    <a:bodyPr/>
                    <a:lstStyle/>
                    <a:p>
                      <a:pPr marL="285750" indent="-285750">
                        <a:buFont typeface="Arial" panose="020B0604020202020204" pitchFamily="34" charset="0"/>
                        <a:buChar char="•"/>
                      </a:pPr>
                      <a:r>
                        <a:rPr lang="en-MY" dirty="0"/>
                        <a:t>Bronchodilator effect</a:t>
                      </a:r>
                    </a:p>
                  </a:txBody>
                  <a:tcPr/>
                </a:tc>
                <a:tc>
                  <a:txBody>
                    <a:bodyPr/>
                    <a:lstStyle/>
                    <a:p>
                      <a:pPr marL="285750" indent="-285750">
                        <a:buFont typeface="Arial" panose="020B0604020202020204" pitchFamily="34" charset="0"/>
                        <a:buChar char="•"/>
                      </a:pPr>
                      <a:r>
                        <a:rPr lang="en-MY" dirty="0"/>
                        <a:t>Caused hypotensive</a:t>
                      </a:r>
                    </a:p>
                  </a:txBody>
                  <a:tcPr/>
                </a:tc>
                <a:extLst>
                  <a:ext uri="{0D108BD9-81ED-4DB2-BD59-A6C34878D82A}">
                    <a16:rowId xmlns:a16="http://schemas.microsoft.com/office/drawing/2014/main" val="337083932"/>
                  </a:ext>
                </a:extLst>
              </a:tr>
              <a:tr h="533118">
                <a:tc>
                  <a:txBody>
                    <a:bodyPr/>
                    <a:lstStyle/>
                    <a:p>
                      <a:r>
                        <a:rPr lang="en-MY" dirty="0"/>
                        <a:t>ETOMIDATE</a:t>
                      </a:r>
                    </a:p>
                  </a:txBody>
                  <a:tcPr/>
                </a:tc>
                <a:tc>
                  <a:txBody>
                    <a:bodyPr/>
                    <a:lstStyle/>
                    <a:p>
                      <a:pPr marL="285750" indent="-285750">
                        <a:buFont typeface="Arial" panose="020B0604020202020204" pitchFamily="34" charset="0"/>
                        <a:buChar char="•"/>
                      </a:pPr>
                      <a:r>
                        <a:rPr lang="en-MY" dirty="0"/>
                        <a:t>Reduced ICP</a:t>
                      </a:r>
                    </a:p>
                    <a:p>
                      <a:pPr marL="285750" indent="-285750">
                        <a:buFont typeface="Arial" panose="020B0604020202020204" pitchFamily="34" charset="0"/>
                        <a:buChar char="•"/>
                      </a:pPr>
                      <a:r>
                        <a:rPr lang="en-MY" dirty="0"/>
                        <a:t>Rarely</a:t>
                      </a:r>
                      <a:r>
                        <a:rPr lang="en-MY" baseline="0" dirty="0"/>
                        <a:t> reduced BP</a:t>
                      </a:r>
                      <a:endParaRPr lang="en-MY" dirty="0"/>
                    </a:p>
                  </a:txBody>
                  <a:tcPr/>
                </a:tc>
                <a:tc>
                  <a:txBody>
                    <a:bodyPr/>
                    <a:lstStyle/>
                    <a:p>
                      <a:pPr marL="285750" indent="-285750">
                        <a:buFont typeface="Arial" panose="020B0604020202020204" pitchFamily="34" charset="0"/>
                        <a:buChar char="•"/>
                      </a:pPr>
                      <a:r>
                        <a:rPr lang="en-MY" dirty="0"/>
                        <a:t>No analgesic property</a:t>
                      </a:r>
                    </a:p>
                    <a:p>
                      <a:pPr marL="285750" indent="-285750">
                        <a:buFont typeface="Arial" panose="020B0604020202020204" pitchFamily="34" charset="0"/>
                        <a:buChar char="•"/>
                      </a:pPr>
                      <a:r>
                        <a:rPr lang="en-MY" dirty="0"/>
                        <a:t>Can decreased seizure </a:t>
                      </a:r>
                      <a:r>
                        <a:rPr lang="en-MY" dirty="0" err="1"/>
                        <a:t>threshold,myoclonic</a:t>
                      </a:r>
                      <a:r>
                        <a:rPr lang="en-MY" baseline="0" dirty="0"/>
                        <a:t> jerks</a:t>
                      </a:r>
                      <a:endParaRPr lang="en-MY" dirty="0"/>
                    </a:p>
                  </a:txBody>
                  <a:tcPr/>
                </a:tc>
                <a:extLst>
                  <a:ext uri="{0D108BD9-81ED-4DB2-BD59-A6C34878D82A}">
                    <a16:rowId xmlns:a16="http://schemas.microsoft.com/office/drawing/2014/main" val="905285533"/>
                  </a:ext>
                </a:extLst>
              </a:tr>
              <a:tr h="533118">
                <a:tc>
                  <a:txBody>
                    <a:bodyPr/>
                    <a:lstStyle/>
                    <a:p>
                      <a:r>
                        <a:rPr lang="en-MY" dirty="0"/>
                        <a:t>KETAMINE</a:t>
                      </a:r>
                    </a:p>
                  </a:txBody>
                  <a:tcPr/>
                </a:tc>
                <a:tc>
                  <a:txBody>
                    <a:bodyPr/>
                    <a:lstStyle/>
                    <a:p>
                      <a:pPr marL="285750" indent="-285750">
                        <a:buFont typeface="Arial" panose="020B0604020202020204" pitchFamily="34" charset="0"/>
                        <a:buChar char="•"/>
                      </a:pPr>
                      <a:r>
                        <a:rPr lang="en-MY" dirty="0"/>
                        <a:t>Increased BP-Neuroprotective</a:t>
                      </a:r>
                    </a:p>
                    <a:p>
                      <a:r>
                        <a:rPr lang="en-MY" dirty="0"/>
                        <a:t>(suited in</a:t>
                      </a:r>
                      <a:r>
                        <a:rPr lang="en-MY" baseline="0" dirty="0"/>
                        <a:t> TBI with normal/reduced BP)</a:t>
                      </a:r>
                    </a:p>
                    <a:p>
                      <a:pPr marL="285750" indent="-285750">
                        <a:buFont typeface="Arial" panose="020B0604020202020204" pitchFamily="34" charset="0"/>
                        <a:buChar char="•"/>
                      </a:pPr>
                      <a:r>
                        <a:rPr lang="en-MY" baseline="0" dirty="0"/>
                        <a:t>Bronchodilator</a:t>
                      </a:r>
                    </a:p>
                    <a:p>
                      <a:pPr marL="285750" indent="-285750">
                        <a:buFont typeface="Arial" panose="020B0604020202020204" pitchFamily="34" charset="0"/>
                        <a:buChar char="•"/>
                      </a:pPr>
                      <a:r>
                        <a:rPr lang="en-MY" baseline="0" dirty="0"/>
                        <a:t>Dissociative amnesia</a:t>
                      </a:r>
                      <a:endParaRPr lang="en-MY" dirty="0"/>
                    </a:p>
                  </a:txBody>
                  <a:tcPr/>
                </a:tc>
                <a:tc>
                  <a:txBody>
                    <a:bodyPr/>
                    <a:lstStyle/>
                    <a:p>
                      <a:r>
                        <a:rPr lang="en-MY" dirty="0"/>
                        <a:t>Increased</a:t>
                      </a:r>
                      <a:r>
                        <a:rPr lang="en-MY" baseline="0" dirty="0"/>
                        <a:t> ICP</a:t>
                      </a:r>
                    </a:p>
                    <a:p>
                      <a:r>
                        <a:rPr lang="en-MY" baseline="0" dirty="0"/>
                        <a:t>Increased secretions</a:t>
                      </a:r>
                      <a:endParaRPr lang="en-MY" dirty="0"/>
                    </a:p>
                  </a:txBody>
                  <a:tcPr/>
                </a:tc>
                <a:extLst>
                  <a:ext uri="{0D108BD9-81ED-4DB2-BD59-A6C34878D82A}">
                    <a16:rowId xmlns:a16="http://schemas.microsoft.com/office/drawing/2014/main" val="3637878656"/>
                  </a:ext>
                </a:extLst>
              </a:tr>
              <a:tr h="533118">
                <a:tc>
                  <a:txBody>
                    <a:bodyPr/>
                    <a:lstStyle/>
                    <a:p>
                      <a:r>
                        <a:rPr lang="en-MY" dirty="0"/>
                        <a:t>PROPOFOL</a:t>
                      </a:r>
                    </a:p>
                  </a:txBody>
                  <a:tcPr/>
                </a:tc>
                <a:tc>
                  <a:txBody>
                    <a:bodyPr/>
                    <a:lstStyle/>
                    <a:p>
                      <a:pPr marL="285750" indent="-285750">
                        <a:buFont typeface="Arial" panose="020B0604020202020204" pitchFamily="34" charset="0"/>
                        <a:buChar char="•"/>
                      </a:pPr>
                      <a:r>
                        <a:rPr lang="en-MY" dirty="0"/>
                        <a:t>Stop seizure</a:t>
                      </a:r>
                    </a:p>
                    <a:p>
                      <a:pPr marL="285750" indent="-285750">
                        <a:buFont typeface="Arial" panose="020B0604020202020204" pitchFamily="34" charset="0"/>
                        <a:buChar char="•"/>
                      </a:pPr>
                      <a:r>
                        <a:rPr lang="en-MY" dirty="0"/>
                        <a:t>Bronchodilation</a:t>
                      </a:r>
                    </a:p>
                    <a:p>
                      <a:endParaRPr lang="en-MY" dirty="0"/>
                    </a:p>
                  </a:txBody>
                  <a:tcPr/>
                </a:tc>
                <a:tc>
                  <a:txBody>
                    <a:bodyPr/>
                    <a:lstStyle/>
                    <a:p>
                      <a:pPr marL="285750" indent="-285750">
                        <a:buFont typeface="Arial" panose="020B0604020202020204" pitchFamily="34" charset="0"/>
                        <a:buChar char="•"/>
                      </a:pPr>
                      <a:r>
                        <a:rPr lang="en-MY" dirty="0"/>
                        <a:t>No analgesic</a:t>
                      </a:r>
                    </a:p>
                    <a:p>
                      <a:pPr marL="285750" indent="-285750">
                        <a:buFont typeface="Arial" panose="020B0604020202020204" pitchFamily="34" charset="0"/>
                        <a:buChar char="•"/>
                      </a:pPr>
                      <a:r>
                        <a:rPr lang="en-MY" dirty="0"/>
                        <a:t>Cause hypotensive             reduced CBF</a:t>
                      </a:r>
                    </a:p>
                  </a:txBody>
                  <a:tcPr/>
                </a:tc>
                <a:extLst>
                  <a:ext uri="{0D108BD9-81ED-4DB2-BD59-A6C34878D82A}">
                    <a16:rowId xmlns:a16="http://schemas.microsoft.com/office/drawing/2014/main" val="2559218677"/>
                  </a:ext>
                </a:extLst>
              </a:tr>
              <a:tr h="533118">
                <a:tc>
                  <a:txBody>
                    <a:bodyPr/>
                    <a:lstStyle/>
                    <a:p>
                      <a:r>
                        <a:rPr lang="en-MY" dirty="0"/>
                        <a:t>MIDAZOLAM</a:t>
                      </a:r>
                    </a:p>
                  </a:txBody>
                  <a:tcPr/>
                </a:tc>
                <a:tc>
                  <a:txBody>
                    <a:bodyPr/>
                    <a:lstStyle/>
                    <a:p>
                      <a:pPr marL="285750" indent="-285750">
                        <a:buFont typeface="Arial" panose="020B0604020202020204" pitchFamily="34" charset="0"/>
                        <a:buChar char="•"/>
                      </a:pPr>
                      <a:r>
                        <a:rPr lang="en-MY" dirty="0"/>
                        <a:t>Anticonvulsant</a:t>
                      </a:r>
                    </a:p>
                    <a:p>
                      <a:pPr marL="285750" indent="-285750">
                        <a:buFont typeface="Arial" panose="020B0604020202020204" pitchFamily="34" charset="0"/>
                        <a:buChar char="•"/>
                      </a:pPr>
                      <a:r>
                        <a:rPr lang="en-MY" dirty="0"/>
                        <a:t>Reversible</a:t>
                      </a:r>
                    </a:p>
                  </a:txBody>
                  <a:tcPr/>
                </a:tc>
                <a:tc>
                  <a:txBody>
                    <a:bodyPr/>
                    <a:lstStyle/>
                    <a:p>
                      <a:pPr marL="285750" indent="-285750">
                        <a:buFont typeface="Arial" panose="020B0604020202020204" pitchFamily="34" charset="0"/>
                        <a:buChar char="•"/>
                      </a:pPr>
                      <a:r>
                        <a:rPr lang="en-MY" dirty="0"/>
                        <a:t>Lack of analgesic</a:t>
                      </a:r>
                    </a:p>
                    <a:p>
                      <a:pPr marL="285750" indent="-285750">
                        <a:buFont typeface="Arial" panose="020B0604020202020204" pitchFamily="34" charset="0"/>
                        <a:buChar char="•"/>
                      </a:pPr>
                      <a:r>
                        <a:rPr lang="en-MY" dirty="0" err="1"/>
                        <a:t>Apnea</a:t>
                      </a:r>
                      <a:endParaRPr lang="en-MY" dirty="0"/>
                    </a:p>
                  </a:txBody>
                  <a:tcPr/>
                </a:tc>
                <a:extLst>
                  <a:ext uri="{0D108BD9-81ED-4DB2-BD59-A6C34878D82A}">
                    <a16:rowId xmlns:a16="http://schemas.microsoft.com/office/drawing/2014/main" val="3494476469"/>
                  </a:ext>
                </a:extLst>
              </a:tr>
              <a:tr h="533118">
                <a:tc>
                  <a:txBody>
                    <a:bodyPr/>
                    <a:lstStyle/>
                    <a:p>
                      <a:r>
                        <a:rPr lang="en-MY" dirty="0"/>
                        <a:t>SUCCINYLCHOLINE</a:t>
                      </a:r>
                    </a:p>
                  </a:txBody>
                  <a:tcPr/>
                </a:tc>
                <a:tc>
                  <a:txBody>
                    <a:bodyPr/>
                    <a:lstStyle/>
                    <a:p>
                      <a:pPr marL="285750" indent="-285750">
                        <a:buFont typeface="Arial" panose="020B0604020202020204" pitchFamily="34" charset="0"/>
                        <a:buChar char="•"/>
                      </a:pPr>
                      <a:r>
                        <a:rPr lang="en-MY" dirty="0"/>
                        <a:t>Short acting</a:t>
                      </a:r>
                    </a:p>
                  </a:txBody>
                  <a:tcPr/>
                </a:tc>
                <a:tc>
                  <a:txBody>
                    <a:bodyPr/>
                    <a:lstStyle/>
                    <a:p>
                      <a:pPr marL="0" indent="0">
                        <a:buFont typeface="Arial" panose="020B0604020202020204" pitchFamily="34" charset="0"/>
                        <a:buNone/>
                      </a:pPr>
                      <a:endParaRPr lang="en-MY" dirty="0"/>
                    </a:p>
                  </a:txBody>
                  <a:tcPr/>
                </a:tc>
                <a:extLst>
                  <a:ext uri="{0D108BD9-81ED-4DB2-BD59-A6C34878D82A}">
                    <a16:rowId xmlns:a16="http://schemas.microsoft.com/office/drawing/2014/main" val="1180199470"/>
                  </a:ext>
                </a:extLst>
              </a:tr>
              <a:tr h="533118">
                <a:tc>
                  <a:txBody>
                    <a:bodyPr/>
                    <a:lstStyle/>
                    <a:p>
                      <a:r>
                        <a:rPr lang="en-MY" dirty="0"/>
                        <a:t>ROCURONIUM</a:t>
                      </a:r>
                    </a:p>
                  </a:txBody>
                  <a:tcPr/>
                </a:tc>
                <a:tc>
                  <a:txBody>
                    <a:bodyPr/>
                    <a:lstStyle/>
                    <a:p>
                      <a:pPr marL="285750" indent="-285750">
                        <a:buFont typeface="Arial" panose="020B0604020202020204" pitchFamily="34" charset="0"/>
                        <a:buChar char="•"/>
                      </a:pPr>
                      <a:r>
                        <a:rPr lang="en-MY" baseline="0" dirty="0"/>
                        <a:t>Ideal in patient status epilepticus (due to long action of paralysis)</a:t>
                      </a:r>
                      <a:endParaRPr lang="en-MY" dirty="0"/>
                    </a:p>
                  </a:txBody>
                  <a:tcPr/>
                </a:tc>
                <a:tc>
                  <a:txBody>
                    <a:bodyPr/>
                    <a:lstStyle/>
                    <a:p>
                      <a:endParaRPr lang="en-MY" dirty="0"/>
                    </a:p>
                  </a:txBody>
                  <a:tcPr/>
                </a:tc>
                <a:extLst>
                  <a:ext uri="{0D108BD9-81ED-4DB2-BD59-A6C34878D82A}">
                    <a16:rowId xmlns:a16="http://schemas.microsoft.com/office/drawing/2014/main" val="2263091998"/>
                  </a:ext>
                </a:extLst>
              </a:tr>
            </a:tbl>
          </a:graphicData>
        </a:graphic>
      </p:graphicFrame>
      <p:sp>
        <p:nvSpPr>
          <p:cNvPr id="6" name="Right Arrow 5"/>
          <p:cNvSpPr/>
          <p:nvPr/>
        </p:nvSpPr>
        <p:spPr>
          <a:xfrm>
            <a:off x="9982200" y="4476750"/>
            <a:ext cx="571500" cy="370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116301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974" y="482135"/>
            <a:ext cx="10515600" cy="753180"/>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MY" b="1" dirty="0"/>
              <a:t>     EPIDEMIOLOGY </a:t>
            </a:r>
            <a:r>
              <a:rPr lang="en-MY" sz="1600" i="1" dirty="0"/>
              <a:t>(National Trauma Database 4</a:t>
            </a:r>
            <a:r>
              <a:rPr lang="en-MY" sz="1600" i="1" baseline="30000" dirty="0"/>
              <a:t>th</a:t>
            </a:r>
            <a:r>
              <a:rPr lang="en-MY" sz="1600" i="1" dirty="0"/>
              <a:t> Edition, 2009)</a:t>
            </a:r>
          </a:p>
        </p:txBody>
      </p:sp>
      <p:pic>
        <p:nvPicPr>
          <p:cNvPr id="4" name="Picture 2" descr="Image result for TRAUMATIC BRAIN INJU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899" y="475361"/>
            <a:ext cx="1060633" cy="8088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2686891" y="1345168"/>
            <a:ext cx="7107739" cy="5512832"/>
          </a:xfrm>
          <a:prstGeom prst="rect">
            <a:avLst/>
          </a:prstGeom>
        </p:spPr>
      </p:pic>
      <p:pic>
        <p:nvPicPr>
          <p:cNvPr id="8" name="Picture 7"/>
          <p:cNvPicPr>
            <a:picLocks noChangeAspect="1"/>
          </p:cNvPicPr>
          <p:nvPr/>
        </p:nvPicPr>
        <p:blipFill>
          <a:blip r:embed="rId5"/>
          <a:stretch>
            <a:fillRect/>
          </a:stretch>
        </p:blipFill>
        <p:spPr>
          <a:xfrm>
            <a:off x="2812789" y="1656013"/>
            <a:ext cx="6981841" cy="5143906"/>
          </a:xfrm>
          <a:prstGeom prst="rect">
            <a:avLst/>
          </a:prstGeom>
        </p:spPr>
      </p:pic>
      <p:pic>
        <p:nvPicPr>
          <p:cNvPr id="9" name="Picture 8"/>
          <p:cNvPicPr>
            <a:picLocks noChangeAspect="1"/>
          </p:cNvPicPr>
          <p:nvPr/>
        </p:nvPicPr>
        <p:blipFill>
          <a:blip r:embed="rId6"/>
          <a:stretch>
            <a:fillRect/>
          </a:stretch>
        </p:blipFill>
        <p:spPr>
          <a:xfrm>
            <a:off x="2546945" y="1284249"/>
            <a:ext cx="7511455" cy="5573751"/>
          </a:xfrm>
          <a:prstGeom prst="rect">
            <a:avLst/>
          </a:prstGeom>
        </p:spPr>
      </p:pic>
      <p:pic>
        <p:nvPicPr>
          <p:cNvPr id="10" name="Picture 9"/>
          <p:cNvPicPr>
            <a:picLocks noChangeAspect="1"/>
          </p:cNvPicPr>
          <p:nvPr/>
        </p:nvPicPr>
        <p:blipFill>
          <a:blip r:embed="rId7"/>
          <a:stretch>
            <a:fillRect/>
          </a:stretch>
        </p:blipFill>
        <p:spPr>
          <a:xfrm>
            <a:off x="2652086" y="1302982"/>
            <a:ext cx="7301171" cy="5641814"/>
          </a:xfrm>
          <a:prstGeom prst="rect">
            <a:avLst/>
          </a:prstGeom>
        </p:spPr>
      </p:pic>
      <p:pic>
        <p:nvPicPr>
          <p:cNvPr id="11" name="Picture 10"/>
          <p:cNvPicPr>
            <a:picLocks noChangeAspect="1"/>
          </p:cNvPicPr>
          <p:nvPr/>
        </p:nvPicPr>
        <p:blipFill>
          <a:blip r:embed="rId8"/>
          <a:stretch>
            <a:fillRect/>
          </a:stretch>
        </p:blipFill>
        <p:spPr>
          <a:xfrm>
            <a:off x="2410350" y="1231035"/>
            <a:ext cx="7542907" cy="5680177"/>
          </a:xfrm>
          <a:prstGeom prst="rect">
            <a:avLst/>
          </a:prstGeom>
        </p:spPr>
      </p:pic>
    </p:spTree>
    <p:extLst>
      <p:ext uri="{BB962C8B-B14F-4D97-AF65-F5344CB8AC3E}">
        <p14:creationId xmlns:p14="http://schemas.microsoft.com/office/powerpoint/2010/main" val="7056514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arn(inVertical)">
                                      <p:cBhvr>
                                        <p:cTn id="25"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randombar(horizont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solidFill>
                  <a:srgbClr val="FF0000"/>
                </a:solidFill>
              </a:rPr>
              <a:t>SURGICAL</a:t>
            </a:r>
          </a:p>
        </p:txBody>
      </p:sp>
      <p:sp>
        <p:nvSpPr>
          <p:cNvPr id="3" name="Content Placeholder 2"/>
          <p:cNvSpPr>
            <a:spLocks noGrp="1"/>
          </p:cNvSpPr>
          <p:nvPr>
            <p:ph idx="1"/>
          </p:nvPr>
        </p:nvSpPr>
        <p:spPr/>
        <p:txBody>
          <a:bodyPr/>
          <a:lstStyle/>
          <a:p>
            <a:r>
              <a:rPr lang="en-MY" dirty="0"/>
              <a:t>Decompression </a:t>
            </a:r>
            <a:r>
              <a:rPr lang="en-MY" dirty="0" err="1"/>
              <a:t>craniectomy</a:t>
            </a:r>
            <a:endParaRPr lang="en-MY" dirty="0"/>
          </a:p>
          <a:p>
            <a:r>
              <a:rPr lang="en-MY" dirty="0"/>
              <a:t>Surgical drainage of hematoma </a:t>
            </a:r>
          </a:p>
        </p:txBody>
      </p:sp>
    </p:spTree>
    <p:extLst>
      <p:ext uri="{BB962C8B-B14F-4D97-AF65-F5344CB8AC3E}">
        <p14:creationId xmlns:p14="http://schemas.microsoft.com/office/powerpoint/2010/main" val="17465770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b="1" dirty="0"/>
              <a:t>Other clinical parameters </a:t>
            </a:r>
          </a:p>
        </p:txBody>
      </p:sp>
      <p:graphicFrame>
        <p:nvGraphicFramePr>
          <p:cNvPr id="4" name="Table 3"/>
          <p:cNvGraphicFramePr>
            <a:graphicFrameLocks noGrp="1"/>
          </p:cNvGraphicFramePr>
          <p:nvPr>
            <p:extLst>
              <p:ext uri="{D42A27DB-BD31-4B8C-83A1-F6EECF244321}">
                <p14:modId xmlns:p14="http://schemas.microsoft.com/office/powerpoint/2010/main" val="743713923"/>
              </p:ext>
            </p:extLst>
          </p:nvPr>
        </p:nvGraphicFramePr>
        <p:xfrm>
          <a:off x="1417984" y="1934819"/>
          <a:ext cx="9647580" cy="3578085"/>
        </p:xfrm>
        <a:graphic>
          <a:graphicData uri="http://schemas.openxmlformats.org/drawingml/2006/table">
            <a:tbl>
              <a:tblPr firstRow="1" bandRow="1">
                <a:tableStyleId>{85BE263C-DBD7-4A20-BB59-AAB30ACAA65A}</a:tableStyleId>
              </a:tblPr>
              <a:tblGrid>
                <a:gridCol w="2411895">
                  <a:extLst>
                    <a:ext uri="{9D8B030D-6E8A-4147-A177-3AD203B41FA5}">
                      <a16:colId xmlns:a16="http://schemas.microsoft.com/office/drawing/2014/main" val="20000"/>
                    </a:ext>
                  </a:extLst>
                </a:gridCol>
                <a:gridCol w="2411895">
                  <a:extLst>
                    <a:ext uri="{9D8B030D-6E8A-4147-A177-3AD203B41FA5}">
                      <a16:colId xmlns:a16="http://schemas.microsoft.com/office/drawing/2014/main" val="20001"/>
                    </a:ext>
                  </a:extLst>
                </a:gridCol>
                <a:gridCol w="2411895">
                  <a:extLst>
                    <a:ext uri="{9D8B030D-6E8A-4147-A177-3AD203B41FA5}">
                      <a16:colId xmlns:a16="http://schemas.microsoft.com/office/drawing/2014/main" val="20002"/>
                    </a:ext>
                  </a:extLst>
                </a:gridCol>
                <a:gridCol w="2411895">
                  <a:extLst>
                    <a:ext uri="{9D8B030D-6E8A-4147-A177-3AD203B41FA5}">
                      <a16:colId xmlns:a16="http://schemas.microsoft.com/office/drawing/2014/main" val="20003"/>
                    </a:ext>
                  </a:extLst>
                </a:gridCol>
              </a:tblGrid>
              <a:tr h="445849">
                <a:tc>
                  <a:txBody>
                    <a:bodyPr/>
                    <a:lstStyle/>
                    <a:p>
                      <a:pPr algn="ctr"/>
                      <a:r>
                        <a:rPr lang="en-MY" dirty="0"/>
                        <a:t>PARAMETERS</a:t>
                      </a:r>
                    </a:p>
                  </a:txBody>
                  <a:tcPr/>
                </a:tc>
                <a:tc>
                  <a:txBody>
                    <a:bodyPr/>
                    <a:lstStyle/>
                    <a:p>
                      <a:pPr algn="ctr"/>
                      <a:r>
                        <a:rPr lang="en-MY" dirty="0"/>
                        <a:t>RANGE</a:t>
                      </a:r>
                    </a:p>
                  </a:txBody>
                  <a:tcPr/>
                </a:tc>
                <a:tc>
                  <a:txBody>
                    <a:bodyPr/>
                    <a:lstStyle/>
                    <a:p>
                      <a:pPr algn="ctr"/>
                      <a:r>
                        <a:rPr lang="en-MY" dirty="0"/>
                        <a:t>PARAMETERS</a:t>
                      </a:r>
                    </a:p>
                  </a:txBody>
                  <a:tcPr/>
                </a:tc>
                <a:tc>
                  <a:txBody>
                    <a:bodyPr/>
                    <a:lstStyle/>
                    <a:p>
                      <a:pPr algn="ctr"/>
                      <a:r>
                        <a:rPr lang="en-MY" dirty="0"/>
                        <a:t>RANGE</a:t>
                      </a:r>
                    </a:p>
                  </a:txBody>
                  <a:tcPr/>
                </a:tc>
                <a:extLst>
                  <a:ext uri="{0D108BD9-81ED-4DB2-BD59-A6C34878D82A}">
                    <a16:rowId xmlns:a16="http://schemas.microsoft.com/office/drawing/2014/main" val="10000"/>
                  </a:ext>
                </a:extLst>
              </a:tr>
              <a:tr h="445849">
                <a:tc>
                  <a:txBody>
                    <a:bodyPr/>
                    <a:lstStyle/>
                    <a:p>
                      <a:r>
                        <a:rPr lang="en-MY" dirty="0"/>
                        <a:t>Temperature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36–38°C</a:t>
                      </a:r>
                    </a:p>
                  </a:txBody>
                  <a:tcPr/>
                </a:tc>
                <a:tc>
                  <a:txBody>
                    <a:bodyPr/>
                    <a:lstStyle/>
                    <a:p>
                      <a:r>
                        <a:rPr lang="en-MY" dirty="0"/>
                        <a:t>PaO2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 100 mm Hg</a:t>
                      </a:r>
                    </a:p>
                  </a:txBody>
                  <a:tcPr/>
                </a:tc>
                <a:extLst>
                  <a:ext uri="{0D108BD9-81ED-4DB2-BD59-A6C34878D82A}">
                    <a16:rowId xmlns:a16="http://schemas.microsoft.com/office/drawing/2014/main" val="10001"/>
                  </a:ext>
                </a:extLst>
              </a:tr>
              <a:tr h="445849">
                <a:tc>
                  <a:txBody>
                    <a:bodyPr/>
                    <a:lstStyle/>
                    <a:p>
                      <a:r>
                        <a:rPr lang="en-MY" dirty="0"/>
                        <a:t>Glucose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80–180 mg/</a:t>
                      </a:r>
                      <a:r>
                        <a:rPr lang="en-MY" b="1" dirty="0" err="1"/>
                        <a:t>dL</a:t>
                      </a:r>
                      <a:endParaRPr lang="en-MY" b="1" dirty="0"/>
                    </a:p>
                  </a:txBody>
                  <a:tcPr/>
                </a:tc>
                <a:tc>
                  <a:txBody>
                    <a:bodyPr/>
                    <a:lstStyle/>
                    <a:p>
                      <a:r>
                        <a:rPr lang="en-MY" dirty="0"/>
                        <a:t>PaCO2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35–45 mm Hg</a:t>
                      </a:r>
                    </a:p>
                  </a:txBody>
                  <a:tcPr/>
                </a:tc>
                <a:extLst>
                  <a:ext uri="{0D108BD9-81ED-4DB2-BD59-A6C34878D82A}">
                    <a16:rowId xmlns:a16="http://schemas.microsoft.com/office/drawing/2014/main" val="10002"/>
                  </a:ext>
                </a:extLst>
              </a:tr>
              <a:tr h="445849">
                <a:tc>
                  <a:txBody>
                    <a:bodyPr/>
                    <a:lstStyle/>
                    <a:p>
                      <a:r>
                        <a:rPr lang="en-MY" dirty="0" err="1"/>
                        <a:t>Hemoglobin</a:t>
                      </a:r>
                      <a:endParaRPr lang="en-MY"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 7 g/dl</a:t>
                      </a:r>
                    </a:p>
                  </a:txBody>
                  <a:tcPr/>
                </a:tc>
                <a:tc>
                  <a:txBody>
                    <a:bodyPr/>
                    <a:lstStyle/>
                    <a:p>
                      <a:r>
                        <a:rPr lang="en-MY" dirty="0"/>
                        <a:t>pH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7.35–7.45</a:t>
                      </a:r>
                    </a:p>
                  </a:txBody>
                  <a:tcPr/>
                </a:tc>
                <a:extLst>
                  <a:ext uri="{0D108BD9-81ED-4DB2-BD59-A6C34878D82A}">
                    <a16:rowId xmlns:a16="http://schemas.microsoft.com/office/drawing/2014/main" val="10003"/>
                  </a:ext>
                </a:extLst>
              </a:tr>
              <a:tr h="445849">
                <a:tc>
                  <a:txBody>
                    <a:bodyPr/>
                    <a:lstStyle/>
                    <a:p>
                      <a:r>
                        <a:rPr lang="en-MY" dirty="0"/>
                        <a:t>Platelets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 75 X 103/mm3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CPP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 60 mm Hg*</a:t>
                      </a:r>
                    </a:p>
                  </a:txBody>
                  <a:tcPr/>
                </a:tc>
                <a:extLst>
                  <a:ext uri="{0D108BD9-81ED-4DB2-BD59-A6C34878D82A}">
                    <a16:rowId xmlns:a16="http://schemas.microsoft.com/office/drawing/2014/main" val="10004"/>
                  </a:ext>
                </a:extLst>
              </a:tr>
              <a:tr h="447693">
                <a:tc>
                  <a:txBody>
                    <a:bodyPr/>
                    <a:lstStyle/>
                    <a:p>
                      <a:r>
                        <a:rPr lang="en-MY" dirty="0"/>
                        <a:t>INR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 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Intracranial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5–15 mm Hg*</a:t>
                      </a:r>
                    </a:p>
                  </a:txBody>
                  <a:tcPr/>
                </a:tc>
                <a:extLst>
                  <a:ext uri="{0D108BD9-81ED-4DB2-BD59-A6C34878D82A}">
                    <a16:rowId xmlns:a16="http://schemas.microsoft.com/office/drawing/2014/main" val="10005"/>
                  </a:ext>
                </a:extLst>
              </a:tr>
              <a:tr h="445849">
                <a:tc>
                  <a:txBody>
                    <a:bodyPr/>
                    <a:lstStyle/>
                    <a:p>
                      <a:r>
                        <a:rPr lang="en-MY"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135–145 </a:t>
                      </a:r>
                      <a:r>
                        <a:rPr lang="en-MY" b="1" dirty="0" err="1"/>
                        <a:t>meq</a:t>
                      </a:r>
                      <a:r>
                        <a:rPr lang="en-MY" b="1" dirty="0"/>
                        <a:t>/</a:t>
                      </a:r>
                      <a:r>
                        <a:rPr lang="en-MY" b="1" dirty="0" err="1"/>
                        <a:t>dL</a:t>
                      </a:r>
                      <a:endParaRPr lang="en-MY"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dirty="0"/>
                        <a:t>PbtO2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 15 mm Hg*</a:t>
                      </a:r>
                    </a:p>
                  </a:txBody>
                  <a:tcPr/>
                </a:tc>
                <a:extLst>
                  <a:ext uri="{0D108BD9-81ED-4DB2-BD59-A6C34878D82A}">
                    <a16:rowId xmlns:a16="http://schemas.microsoft.com/office/drawing/2014/main" val="10006"/>
                  </a:ext>
                </a:extLst>
              </a:tr>
              <a:tr h="455298">
                <a:tc>
                  <a:txBody>
                    <a:bodyPr/>
                    <a:lstStyle/>
                    <a:p>
                      <a:r>
                        <a:rPr lang="en-MY" dirty="0"/>
                        <a:t>Pulse oximetry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b="1" dirty="0"/>
                        <a:t>≥ 95%</a:t>
                      </a:r>
                    </a:p>
                  </a:txBody>
                  <a:tcPr/>
                </a:tc>
                <a:tc>
                  <a:txBody>
                    <a:bodyPr/>
                    <a:lstStyle/>
                    <a:p>
                      <a:endParaRPr lang="en-MY" dirty="0"/>
                    </a:p>
                  </a:txBody>
                  <a:tcPr/>
                </a:tc>
                <a:tc>
                  <a:txBody>
                    <a:bodyPr/>
                    <a:lstStyle/>
                    <a:p>
                      <a:endParaRPr lang="en-MY" dirty="0"/>
                    </a:p>
                  </a:txBody>
                  <a:tcPr/>
                </a:tc>
                <a:extLst>
                  <a:ext uri="{0D108BD9-81ED-4DB2-BD59-A6C34878D82A}">
                    <a16:rowId xmlns:a16="http://schemas.microsoft.com/office/drawing/2014/main" val="10007"/>
                  </a:ext>
                </a:extLst>
              </a:tr>
            </a:tbl>
          </a:graphicData>
        </a:graphic>
      </p:graphicFrame>
      <p:sp>
        <p:nvSpPr>
          <p:cNvPr id="3" name="Rectangle 2"/>
          <p:cNvSpPr/>
          <p:nvPr/>
        </p:nvSpPr>
        <p:spPr>
          <a:xfrm>
            <a:off x="1417984" y="5512904"/>
            <a:ext cx="9647580" cy="307777"/>
          </a:xfrm>
          <a:prstGeom prst="rect">
            <a:avLst/>
          </a:prstGeom>
        </p:spPr>
        <p:txBody>
          <a:bodyPr wrap="square">
            <a:spAutoFit/>
          </a:bodyPr>
          <a:lstStyle/>
          <a:p>
            <a:r>
              <a:rPr lang="en-MY" sz="1400" i="1" dirty="0">
                <a:solidFill>
                  <a:srgbClr val="333333"/>
                </a:solidFill>
              </a:rPr>
              <a:t>Data from ACS TQIP Best Practices in the Management of Traumatic Brain Injury. ACS Committee on Trauma, January 2015.</a:t>
            </a:r>
            <a:endParaRPr lang="en-MY" sz="1400" i="1" dirty="0"/>
          </a:p>
        </p:txBody>
      </p:sp>
    </p:spTree>
    <p:extLst>
      <p:ext uri="{BB962C8B-B14F-4D97-AF65-F5344CB8AC3E}">
        <p14:creationId xmlns:p14="http://schemas.microsoft.com/office/powerpoint/2010/main" val="3436964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346" y="543614"/>
            <a:ext cx="9390885" cy="808888"/>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MILD TRAUMATIC BRAIN INJURY</a:t>
            </a:r>
          </a:p>
        </p:txBody>
      </p:sp>
      <p:sp>
        <p:nvSpPr>
          <p:cNvPr id="3" name="Content Placeholder 2"/>
          <p:cNvSpPr>
            <a:spLocks noGrp="1"/>
          </p:cNvSpPr>
          <p:nvPr>
            <p:ph idx="1"/>
          </p:nvPr>
        </p:nvSpPr>
        <p:spPr/>
        <p:txBody>
          <a:bodyPr/>
          <a:lstStyle/>
          <a:p>
            <a:r>
              <a:rPr lang="en-MY" dirty="0"/>
              <a:t>Post resuscitation GCS 13 – 15</a:t>
            </a:r>
          </a:p>
          <a:p>
            <a:r>
              <a:rPr lang="en-MY" dirty="0"/>
              <a:t>Often sustained a concussion; transient loss of neurologic function following a head injury</a:t>
            </a:r>
          </a:p>
          <a:p>
            <a:r>
              <a:rPr lang="en-MY" dirty="0"/>
              <a:t>Can be confounded by alcohol or other intoxicants</a:t>
            </a:r>
          </a:p>
          <a:p>
            <a:r>
              <a:rPr lang="en-MY" dirty="0"/>
              <a:t>Physical findings in isolated mild TBI are often normal</a:t>
            </a:r>
          </a:p>
          <a:p>
            <a:r>
              <a:rPr lang="en-MY" dirty="0"/>
              <a:t>Indications for CT Brain are based on Canadian CT Head Rules/ New Orleans  </a:t>
            </a:r>
          </a:p>
          <a:p>
            <a:endParaRPr lang="en-MY" dirty="0"/>
          </a:p>
        </p:txBody>
      </p:sp>
      <p:pic>
        <p:nvPicPr>
          <p:cNvPr id="5" name="Picture 2" descr="Image result for TRAUMATIC BRAIN INJU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52" y="543614"/>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229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731027" y="307389"/>
            <a:ext cx="2014330" cy="520010"/>
          </a:xfrm>
          <a:prstGeom prst="roundRect">
            <a:avLst/>
          </a:prstGeom>
          <a:solidFill>
            <a:srgbClr val="660066"/>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MY" b="1" dirty="0"/>
              <a:t>Mild TBI</a:t>
            </a:r>
          </a:p>
        </p:txBody>
      </p:sp>
      <p:sp>
        <p:nvSpPr>
          <p:cNvPr id="7" name="Rounded Rectangle 6"/>
          <p:cNvSpPr/>
          <p:nvPr/>
        </p:nvSpPr>
        <p:spPr>
          <a:xfrm>
            <a:off x="3001618" y="1235903"/>
            <a:ext cx="5473148" cy="857940"/>
          </a:xfrm>
          <a:prstGeom prst="roundRect">
            <a:avLst/>
          </a:prstGeom>
          <a:solidFill>
            <a:srgbClr val="800080"/>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b="1" dirty="0"/>
              <a:t>CT scan is indicated if criteria of high or moderate risk of neurosurgical intervention are present </a:t>
            </a:r>
          </a:p>
        </p:txBody>
      </p:sp>
      <p:sp>
        <p:nvSpPr>
          <p:cNvPr id="8" name="Rounded Rectangle 7"/>
          <p:cNvSpPr/>
          <p:nvPr/>
        </p:nvSpPr>
        <p:spPr>
          <a:xfrm>
            <a:off x="921024" y="2398644"/>
            <a:ext cx="4181061" cy="4234070"/>
          </a:xfrm>
          <a:prstGeom prst="roundRect">
            <a:avLst/>
          </a:prstGeom>
          <a:solidFill>
            <a:srgbClr val="9900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MY" b="1" dirty="0"/>
              <a:t>Abnormal CT scan</a:t>
            </a:r>
          </a:p>
          <a:p>
            <a:pPr marL="285750" indent="-285750">
              <a:buFont typeface="Arial" panose="020B0604020202020204" pitchFamily="34" charset="0"/>
              <a:buChar char="•"/>
            </a:pPr>
            <a:r>
              <a:rPr lang="en-MY" b="1" dirty="0"/>
              <a:t>All penetrating head injuries</a:t>
            </a:r>
          </a:p>
          <a:p>
            <a:pPr marL="285750" indent="-285750">
              <a:buFont typeface="Arial" panose="020B0604020202020204" pitchFamily="34" charset="0"/>
              <a:buChar char="•"/>
            </a:pPr>
            <a:r>
              <a:rPr lang="en-MY" b="1" dirty="0"/>
              <a:t>Prolonged loss of consciousness </a:t>
            </a:r>
          </a:p>
          <a:p>
            <a:pPr marL="285750" indent="-285750">
              <a:buFont typeface="Arial" panose="020B0604020202020204" pitchFamily="34" charset="0"/>
              <a:buChar char="•"/>
            </a:pPr>
            <a:r>
              <a:rPr lang="en-MY" b="1" dirty="0"/>
              <a:t>Deteriorating level of consciousness</a:t>
            </a:r>
          </a:p>
          <a:p>
            <a:pPr marL="285750" indent="-285750">
              <a:buFont typeface="Arial" panose="020B0604020202020204" pitchFamily="34" charset="0"/>
              <a:buChar char="•"/>
            </a:pPr>
            <a:r>
              <a:rPr lang="en-MY" b="1" dirty="0"/>
              <a:t>Moderate to severe headache</a:t>
            </a:r>
          </a:p>
          <a:p>
            <a:pPr marL="285750" indent="-285750">
              <a:buFont typeface="Arial" panose="020B0604020202020204" pitchFamily="34" charset="0"/>
              <a:buChar char="•"/>
            </a:pPr>
            <a:r>
              <a:rPr lang="en-MY" b="1" dirty="0"/>
              <a:t>Significant alcohol/ drug intoxication</a:t>
            </a:r>
          </a:p>
          <a:p>
            <a:pPr marL="285750" indent="-285750">
              <a:buFont typeface="Arial" panose="020B0604020202020204" pitchFamily="34" charset="0"/>
              <a:buChar char="•"/>
            </a:pPr>
            <a:r>
              <a:rPr lang="en-MY" b="1" dirty="0"/>
              <a:t>Skull fracture</a:t>
            </a:r>
          </a:p>
          <a:p>
            <a:pPr marL="285750" indent="-285750">
              <a:buFont typeface="Arial" panose="020B0604020202020204" pitchFamily="34" charset="0"/>
              <a:buChar char="•"/>
            </a:pPr>
            <a:r>
              <a:rPr lang="en-MY" b="1" dirty="0"/>
              <a:t>CSF leak</a:t>
            </a:r>
          </a:p>
          <a:p>
            <a:pPr marL="285750" indent="-285750">
              <a:buFont typeface="Arial" panose="020B0604020202020204" pitchFamily="34" charset="0"/>
              <a:buChar char="•"/>
            </a:pPr>
            <a:r>
              <a:rPr lang="en-MY" b="1" dirty="0"/>
              <a:t>Significant associated injuries</a:t>
            </a:r>
          </a:p>
          <a:p>
            <a:pPr marL="285750" indent="-285750">
              <a:buFont typeface="Arial" panose="020B0604020202020204" pitchFamily="34" charset="0"/>
              <a:buChar char="•"/>
            </a:pPr>
            <a:r>
              <a:rPr lang="en-MY" b="1" dirty="0"/>
              <a:t>No reliable companion at home</a:t>
            </a:r>
          </a:p>
          <a:p>
            <a:pPr marL="285750" indent="-285750">
              <a:buFont typeface="Arial" panose="020B0604020202020204" pitchFamily="34" charset="0"/>
              <a:buChar char="•"/>
            </a:pPr>
            <a:r>
              <a:rPr lang="en-MY" b="1" dirty="0"/>
              <a:t>Abnormal GCS score after 2 hours</a:t>
            </a:r>
          </a:p>
          <a:p>
            <a:pPr marL="285750" indent="-285750">
              <a:buFont typeface="Arial" panose="020B0604020202020204" pitchFamily="34" charset="0"/>
              <a:buChar char="•"/>
            </a:pPr>
            <a:r>
              <a:rPr lang="en-MY" b="1" dirty="0"/>
              <a:t>Persistent focal neurological deficits</a:t>
            </a:r>
          </a:p>
        </p:txBody>
      </p:sp>
      <p:sp>
        <p:nvSpPr>
          <p:cNvPr id="9" name="Rounded Rectangle 8"/>
          <p:cNvSpPr/>
          <p:nvPr/>
        </p:nvSpPr>
        <p:spPr>
          <a:xfrm>
            <a:off x="6062868" y="2952059"/>
            <a:ext cx="4260575" cy="718793"/>
          </a:xfrm>
          <a:prstGeom prst="roundRect">
            <a:avLst/>
          </a:prstGeom>
          <a:solidFill>
            <a:srgbClr val="9900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b="1" dirty="0"/>
              <a:t>Patient does not meet criteria for admission</a:t>
            </a:r>
          </a:p>
        </p:txBody>
      </p:sp>
      <p:sp>
        <p:nvSpPr>
          <p:cNvPr id="10" name="Rounded Rectangle 9"/>
          <p:cNvSpPr/>
          <p:nvPr/>
        </p:nvSpPr>
        <p:spPr>
          <a:xfrm>
            <a:off x="6062868" y="4079356"/>
            <a:ext cx="4260575" cy="652531"/>
          </a:xfrm>
          <a:prstGeom prst="roundRect">
            <a:avLst/>
          </a:prstGeom>
          <a:solidFill>
            <a:srgbClr val="9900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b="1" dirty="0"/>
              <a:t>Observe in ED at least 6 hours</a:t>
            </a:r>
          </a:p>
        </p:txBody>
      </p:sp>
      <p:sp>
        <p:nvSpPr>
          <p:cNvPr id="11" name="Rounded Rectangle 10"/>
          <p:cNvSpPr/>
          <p:nvPr/>
        </p:nvSpPr>
        <p:spPr>
          <a:xfrm>
            <a:off x="6062868" y="5140392"/>
            <a:ext cx="4260575" cy="823086"/>
          </a:xfrm>
          <a:prstGeom prst="roundRect">
            <a:avLst/>
          </a:prstGeom>
          <a:solidFill>
            <a:srgbClr val="9900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b="1" dirty="0"/>
              <a:t>Discuss need to return if any problems develop and issue a “warning sheet”</a:t>
            </a:r>
          </a:p>
        </p:txBody>
      </p:sp>
      <p:cxnSp>
        <p:nvCxnSpPr>
          <p:cNvPr id="13" name="Straight Arrow Connector 12"/>
          <p:cNvCxnSpPr>
            <a:stCxn id="5" idx="2"/>
            <a:endCxn id="7" idx="0"/>
          </p:cNvCxnSpPr>
          <p:nvPr/>
        </p:nvCxnSpPr>
        <p:spPr>
          <a:xfrm>
            <a:off x="5738192" y="827399"/>
            <a:ext cx="0" cy="408504"/>
          </a:xfrm>
          <a:prstGeom prst="straightConnector1">
            <a:avLst/>
          </a:prstGeom>
          <a:ln w="28575">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endCxn id="8" idx="0"/>
          </p:cNvCxnSpPr>
          <p:nvPr/>
        </p:nvCxnSpPr>
        <p:spPr>
          <a:xfrm flipH="1">
            <a:off x="3011555" y="2093843"/>
            <a:ext cx="2712375" cy="30480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endCxn id="9" idx="0"/>
          </p:cNvCxnSpPr>
          <p:nvPr/>
        </p:nvCxnSpPr>
        <p:spPr>
          <a:xfrm>
            <a:off x="5738192" y="2093843"/>
            <a:ext cx="2454964" cy="85821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8193155" y="4731888"/>
            <a:ext cx="0" cy="4085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8160811" y="3670852"/>
            <a:ext cx="0" cy="40850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Oval Callout 23"/>
          <p:cNvSpPr/>
          <p:nvPr/>
        </p:nvSpPr>
        <p:spPr>
          <a:xfrm>
            <a:off x="265045" y="827399"/>
            <a:ext cx="2325758" cy="1266444"/>
          </a:xfrm>
          <a:prstGeom prst="wedgeEllipseCallout">
            <a:avLst>
              <a:gd name="adj1" fmla="val 53667"/>
              <a:gd name="adj2" fmla="val 73514"/>
            </a:avLst>
          </a:prstGeom>
          <a:solidFill>
            <a:srgbClr val="FF66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b="1" dirty="0"/>
              <a:t>TRANSFER / ADMIT</a:t>
            </a:r>
          </a:p>
        </p:txBody>
      </p:sp>
      <p:sp>
        <p:nvSpPr>
          <p:cNvPr id="25" name="Oval Callout 24"/>
          <p:cNvSpPr/>
          <p:nvPr/>
        </p:nvSpPr>
        <p:spPr>
          <a:xfrm>
            <a:off x="9224694" y="1380814"/>
            <a:ext cx="2445530" cy="1162740"/>
          </a:xfrm>
          <a:prstGeom prst="wedgeEllipseCallout">
            <a:avLst>
              <a:gd name="adj1" fmla="val -63291"/>
              <a:gd name="adj2" fmla="val 80334"/>
            </a:avLst>
          </a:prstGeom>
          <a:solidFill>
            <a:srgbClr val="FF66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2400" b="1" dirty="0"/>
              <a:t>DISCHARGE</a:t>
            </a:r>
          </a:p>
        </p:txBody>
      </p:sp>
    </p:spTree>
    <p:extLst>
      <p:ext uri="{BB962C8B-B14F-4D97-AF65-F5344CB8AC3E}">
        <p14:creationId xmlns:p14="http://schemas.microsoft.com/office/powerpoint/2010/main" val="6862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arn(inVertic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24" grpId="0" animBg="1"/>
      <p:bldP spid="2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6494360" y="759272"/>
            <a:ext cx="4352925" cy="536595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782" y="1265788"/>
            <a:ext cx="4950063" cy="4352926"/>
          </a:xfrm>
          <a:prstGeom prst="rect">
            <a:avLst/>
          </a:prstGeom>
        </p:spPr>
      </p:pic>
    </p:spTree>
    <p:extLst>
      <p:ext uri="{BB962C8B-B14F-4D97-AF65-F5344CB8AC3E}">
        <p14:creationId xmlns:p14="http://schemas.microsoft.com/office/powerpoint/2010/main" val="5339322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8980"/>
            <a:ext cx="10515600" cy="808888"/>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CASE STUDY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713935"/>
            <a:ext cx="5491986" cy="419426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6890157" y="1456841"/>
            <a:ext cx="4546300" cy="5160313"/>
          </a:xfrm>
          <a:prstGeom prst="rect">
            <a:avLst/>
          </a:prstGeom>
          <a:ln>
            <a:noFill/>
          </a:ln>
          <a:effectLst>
            <a:outerShdw blurRad="292100" dist="139700" dir="2700000" algn="tl" rotWithShape="0">
              <a:srgbClr val="333333">
                <a:alpha val="65000"/>
              </a:srgbClr>
            </a:outerShdw>
          </a:effectLst>
        </p:spPr>
      </p:pic>
      <p:pic>
        <p:nvPicPr>
          <p:cNvPr id="10" name="Picture 2" descr="Image result for TRAUMATIC BRAIN INJUR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488980"/>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609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914400"/>
            <a:ext cx="10515600" cy="1937746"/>
          </a:xfrm>
        </p:spPr>
        <p:txBody>
          <a:bodyPr/>
          <a:lstStyle/>
          <a:p>
            <a:pPr algn="ctr"/>
            <a:r>
              <a:rPr lang="en-MY" b="1" dirty="0">
                <a:effectLst>
                  <a:outerShdw blurRad="63500" sx="102000" sy="102000" algn="ctr" rotWithShape="0">
                    <a:prstClr val="black">
                      <a:alpha val="40000"/>
                    </a:prstClr>
                  </a:outerShdw>
                </a:effectLst>
              </a:rPr>
              <a:t>DOES SKULL XRAY HAS ROLE IN SUSPECTED TBI?</a:t>
            </a:r>
          </a:p>
        </p:txBody>
      </p:sp>
      <p:sp>
        <p:nvSpPr>
          <p:cNvPr id="4" name="Rounded Rectangle 3"/>
          <p:cNvSpPr/>
          <p:nvPr/>
        </p:nvSpPr>
        <p:spPr>
          <a:xfrm>
            <a:off x="1633887" y="3120212"/>
            <a:ext cx="8911525" cy="1844298"/>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MY" b="1" dirty="0"/>
              <a:t>NICE Guidance - Head injury: assessment and early management (last updated on 2017)</a:t>
            </a:r>
          </a:p>
          <a:p>
            <a:pPr algn="ctr"/>
            <a:endParaRPr lang="en-MY" dirty="0"/>
          </a:p>
          <a:p>
            <a:pPr algn="ctr"/>
            <a:r>
              <a:rPr lang="en-MY" b="1" dirty="0"/>
              <a:t>Do not use plain X-rays of the skull to diagnose significant brain injury</a:t>
            </a:r>
            <a:r>
              <a:rPr lang="en-MY" dirty="0"/>
              <a:t> without prior discussion with a neuroscience unit. However, they are useful as part of the skeletal survey in children presenting with suspected non-accidental injury. </a:t>
            </a:r>
            <a:r>
              <a:rPr lang="en-MY" b="1" dirty="0"/>
              <a:t>[2007]</a:t>
            </a:r>
            <a:endParaRPr lang="en-MY" dirty="0"/>
          </a:p>
        </p:txBody>
      </p:sp>
      <p:sp>
        <p:nvSpPr>
          <p:cNvPr id="6" name="Rounded Rectangle 5"/>
          <p:cNvSpPr/>
          <p:nvPr/>
        </p:nvSpPr>
        <p:spPr>
          <a:xfrm>
            <a:off x="1633885" y="3512300"/>
            <a:ext cx="8911525" cy="184429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1400" i="1" dirty="0"/>
          </a:p>
          <a:p>
            <a:pPr algn="ctr"/>
            <a:r>
              <a:rPr lang="en-MY" dirty="0"/>
              <a:t>When compared with autopsy, X-ray missed 19.1% of fractures while 11.9% fractures missed in CT scan. </a:t>
            </a:r>
            <a:r>
              <a:rPr lang="en-MY" b="1" dirty="0"/>
              <a:t>The limited sensitivity of X-ray in detection of skull fracture makes it unreliable</a:t>
            </a:r>
            <a:r>
              <a:rPr lang="en-MY" dirty="0"/>
              <a:t>. Skull radiograph is of little benefit when a CT scan is obtained. It has no added advantage over CT scan. Whenever there is facility of CT scan is available, the patient of head injury should not undergo skull radiograph  </a:t>
            </a:r>
          </a:p>
          <a:p>
            <a:pPr algn="ctr"/>
            <a:r>
              <a:rPr lang="fr-FR" sz="1400" i="1" dirty="0"/>
              <a:t>*J Clin </a:t>
            </a:r>
            <a:r>
              <a:rPr lang="fr-FR" sz="1400" i="1" dirty="0" err="1"/>
              <a:t>Diagn</a:t>
            </a:r>
            <a:r>
              <a:rPr lang="fr-FR" sz="1400" i="1" dirty="0"/>
              <a:t> </a:t>
            </a:r>
            <a:r>
              <a:rPr lang="fr-FR" sz="1400" i="1" dirty="0" err="1"/>
              <a:t>Res</a:t>
            </a:r>
            <a:r>
              <a:rPr lang="fr-FR" sz="1400" i="1" dirty="0"/>
              <a:t>. 2015 Jun; 9(6): TC13–TC15 on </a:t>
            </a:r>
            <a:r>
              <a:rPr lang="en-MY" sz="1400" i="1" dirty="0"/>
              <a:t>Diagnostic Utility of Conventional Radiography in Head Injury</a:t>
            </a:r>
          </a:p>
          <a:p>
            <a:pPr algn="ctr"/>
            <a:endParaRPr lang="en-MY" b="1" dirty="0"/>
          </a:p>
        </p:txBody>
      </p:sp>
      <p:sp>
        <p:nvSpPr>
          <p:cNvPr id="8" name="Rounded Rectangle 7"/>
          <p:cNvSpPr/>
          <p:nvPr/>
        </p:nvSpPr>
        <p:spPr>
          <a:xfrm>
            <a:off x="1633885" y="3889312"/>
            <a:ext cx="8911525" cy="215039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MY" dirty="0"/>
          </a:p>
          <a:p>
            <a:pPr algn="ctr"/>
            <a:r>
              <a:rPr lang="en-MY" dirty="0"/>
              <a:t> Head CT is the investigation of choice to identify ICH following head injury. The plain skull </a:t>
            </a:r>
            <a:r>
              <a:rPr lang="en-MY" dirty="0" err="1"/>
              <a:t>Xray</a:t>
            </a:r>
            <a:r>
              <a:rPr lang="en-MY" dirty="0"/>
              <a:t> </a:t>
            </a:r>
            <a:r>
              <a:rPr lang="en-MY" b="1" dirty="0"/>
              <a:t>is ineffective screening tool </a:t>
            </a:r>
            <a:r>
              <a:rPr lang="en-MY" dirty="0"/>
              <a:t>in predicting ICH in MHI with a mean sensitivity of 50.0%  and a mean specificity of 97%. It is confirmed that </a:t>
            </a:r>
            <a:r>
              <a:rPr lang="en-MY" b="1" dirty="0"/>
              <a:t>skull radiography is of little value in the clinical assessment of mild TBI</a:t>
            </a:r>
          </a:p>
          <a:p>
            <a:pPr algn="ctr"/>
            <a:r>
              <a:rPr lang="en-MY" sz="1400" i="1" dirty="0"/>
              <a:t>* CPG Early Management of Head Injury in Adults 2015</a:t>
            </a:r>
          </a:p>
          <a:p>
            <a:pPr algn="ctr"/>
            <a:r>
              <a:rPr lang="en-MY" sz="1400" i="1" dirty="0"/>
              <a:t>*http://jnnp.bmj.com/content/68/4/416: Value of radiological diagnosis of skull fracture in the management of mild head injury: meta-analysis</a:t>
            </a:r>
          </a:p>
          <a:p>
            <a:pPr algn="ctr"/>
            <a:endParaRPr lang="en-MY" b="1" dirty="0"/>
          </a:p>
        </p:txBody>
      </p:sp>
    </p:spTree>
    <p:extLst>
      <p:ext uri="{BB962C8B-B14F-4D97-AF65-F5344CB8AC3E}">
        <p14:creationId xmlns:p14="http://schemas.microsoft.com/office/powerpoint/2010/main" val="334554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Callout 6"/>
          <p:cNvSpPr/>
          <p:nvPr/>
        </p:nvSpPr>
        <p:spPr>
          <a:xfrm>
            <a:off x="3440624" y="2278251"/>
            <a:ext cx="5238427" cy="2433234"/>
          </a:xfrm>
          <a:prstGeom prst="cloudCallou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MY"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CONTROVERSIAL ISSUES</a:t>
            </a:r>
          </a:p>
        </p:txBody>
      </p:sp>
      <p:cxnSp>
        <p:nvCxnSpPr>
          <p:cNvPr id="12" name="Straight Arrow Connector 11"/>
          <p:cNvCxnSpPr/>
          <p:nvPr/>
        </p:nvCxnSpPr>
        <p:spPr>
          <a:xfrm flipV="1">
            <a:off x="6168326" y="1596326"/>
            <a:ext cx="0" cy="8989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7" idx="2"/>
          </p:cNvCxnSpPr>
          <p:nvPr/>
        </p:nvCxnSpPr>
        <p:spPr>
          <a:xfrm>
            <a:off x="8674686" y="3494868"/>
            <a:ext cx="810276" cy="2557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7" idx="0"/>
          </p:cNvCxnSpPr>
          <p:nvPr/>
        </p:nvCxnSpPr>
        <p:spPr>
          <a:xfrm flipH="1">
            <a:off x="2727701" y="3494868"/>
            <a:ext cx="729172" cy="364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ounded Rectangle 16"/>
          <p:cNvSpPr/>
          <p:nvPr/>
        </p:nvSpPr>
        <p:spPr>
          <a:xfrm>
            <a:off x="8918900" y="3859078"/>
            <a:ext cx="2743200" cy="852407"/>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MY" sz="2400" b="1" dirty="0"/>
              <a:t>MANNITOL</a:t>
            </a:r>
          </a:p>
        </p:txBody>
      </p:sp>
      <p:sp>
        <p:nvSpPr>
          <p:cNvPr id="18" name="Rounded Rectangle 17"/>
          <p:cNvSpPr/>
          <p:nvPr/>
        </p:nvSpPr>
        <p:spPr>
          <a:xfrm>
            <a:off x="349087" y="3959817"/>
            <a:ext cx="2743200" cy="852407"/>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MY" sz="2400" b="1" dirty="0"/>
              <a:t>HYPERTONIC SALINE</a:t>
            </a:r>
          </a:p>
        </p:txBody>
      </p:sp>
      <p:sp>
        <p:nvSpPr>
          <p:cNvPr id="19" name="Rounded Rectangle 18"/>
          <p:cNvSpPr/>
          <p:nvPr/>
        </p:nvSpPr>
        <p:spPr>
          <a:xfrm>
            <a:off x="4796726" y="658678"/>
            <a:ext cx="3246894" cy="852407"/>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MY" sz="2400" b="1" dirty="0"/>
              <a:t>HYPERVENTILATION</a:t>
            </a:r>
          </a:p>
        </p:txBody>
      </p:sp>
      <p:sp>
        <p:nvSpPr>
          <p:cNvPr id="20" name="Rectangle 19"/>
          <p:cNvSpPr/>
          <p:nvPr/>
        </p:nvSpPr>
        <p:spPr>
          <a:xfrm>
            <a:off x="117991" y="139485"/>
            <a:ext cx="5323293" cy="4327672"/>
          </a:xfrm>
          <a:prstGeom prst="rect">
            <a:avLst/>
          </a:prstGeom>
          <a:ln w="38100">
            <a:solidFill>
              <a:srgbClr val="CC6600"/>
            </a:solidFill>
          </a:ln>
        </p:spPr>
        <p:style>
          <a:lnRef idx="1">
            <a:schemeClr val="accent4"/>
          </a:lnRef>
          <a:fillRef idx="2">
            <a:schemeClr val="accent4"/>
          </a:fillRef>
          <a:effectRef idx="1">
            <a:schemeClr val="accent4"/>
          </a:effectRef>
          <a:fontRef idx="minor">
            <a:schemeClr val="dk1"/>
          </a:fontRef>
        </p:style>
        <p:txBody>
          <a:bodyPr rtlCol="0" anchor="ctr"/>
          <a:lstStyle/>
          <a:p>
            <a:r>
              <a:rPr lang="en-MY" sz="2400" b="1" u="sng" dirty="0"/>
              <a:t>HYPERVENTILATION</a:t>
            </a:r>
          </a:p>
          <a:p>
            <a:pPr marL="285750" indent="-285750">
              <a:buFont typeface="Arial" panose="020B0604020202020204" pitchFamily="34" charset="0"/>
              <a:buChar char="•"/>
            </a:pPr>
            <a:endParaRPr lang="en-MY" sz="2400" b="1" u="sng" dirty="0"/>
          </a:p>
          <a:p>
            <a:pPr marL="285750" indent="-285750">
              <a:buFont typeface="Arial" panose="020B0604020202020204" pitchFamily="34" charset="0"/>
              <a:buChar char="•"/>
            </a:pPr>
            <a:r>
              <a:rPr lang="en-MY" sz="2400" dirty="0"/>
              <a:t>Hyperventilation acts by↓ PaCO2 and causing cerebral vasoconstriction. </a:t>
            </a:r>
          </a:p>
          <a:p>
            <a:pPr marL="285750" indent="-285750">
              <a:buFont typeface="Arial" panose="020B0604020202020204" pitchFamily="34" charset="0"/>
              <a:buChar char="•"/>
            </a:pPr>
            <a:r>
              <a:rPr lang="en-MY" sz="2400" dirty="0"/>
              <a:t>This risk is particularly high if the PaCO2 is allowed &lt;30 mm Hg </a:t>
            </a:r>
          </a:p>
          <a:p>
            <a:pPr marL="285750" indent="-285750">
              <a:buFont typeface="Arial" panose="020B0604020202020204" pitchFamily="34" charset="0"/>
              <a:buChar char="•"/>
            </a:pPr>
            <a:r>
              <a:rPr lang="en-MY" sz="2400" dirty="0"/>
              <a:t>Hypercarbia (PCO2 &gt; 45 mm Hg) will promote vasodilation and increase intracranial pressure</a:t>
            </a:r>
          </a:p>
          <a:p>
            <a:pPr marL="285750" indent="-285750">
              <a:buFont typeface="Arial" panose="020B0604020202020204" pitchFamily="34" charset="0"/>
              <a:buChar char="•"/>
            </a:pPr>
            <a:endParaRPr lang="en-MY" dirty="0"/>
          </a:p>
          <a:p>
            <a:pPr algn="ctr"/>
            <a:endParaRPr lang="en-MY" b="1" dirty="0"/>
          </a:p>
        </p:txBody>
      </p:sp>
      <p:pic>
        <p:nvPicPr>
          <p:cNvPr id="21" name="Picture 2" descr="Image result for hyperventilation capn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758" y="4074627"/>
            <a:ext cx="2937412" cy="2496142"/>
          </a:xfrm>
          <a:prstGeom prst="rect">
            <a:avLst/>
          </a:prstGeom>
          <a:ln w="228600" cap="sq" cmpd="thickThin">
            <a:solidFill>
              <a:srgbClr val="000000"/>
            </a:solidFill>
            <a:prstDash val="solid"/>
            <a:miter lim="800000"/>
          </a:ln>
          <a:effectLst>
            <a:innerShdw blurRad="76200">
              <a:srgbClr val="000000"/>
            </a:innerShdw>
            <a:softEdge rad="50800"/>
          </a:effectLst>
          <a:extLst>
            <a:ext uri="{909E8E84-426E-40DD-AFC4-6F175D3DCCD1}">
              <a14:hiddenFill xmlns:a14="http://schemas.microsoft.com/office/drawing/2010/main">
                <a:solidFill>
                  <a:srgbClr val="FFFFFF"/>
                </a:solidFill>
              </a14:hiddenFill>
            </a:ext>
          </a:extLst>
        </p:spPr>
      </p:pic>
      <p:sp>
        <p:nvSpPr>
          <p:cNvPr id="22" name="Rectangle 21"/>
          <p:cNvSpPr/>
          <p:nvPr/>
        </p:nvSpPr>
        <p:spPr>
          <a:xfrm>
            <a:off x="6807576" y="139485"/>
            <a:ext cx="5602263" cy="4277531"/>
          </a:xfrm>
          <a:prstGeom prst="rect">
            <a:avLst/>
          </a:prstGeom>
          <a:solidFill>
            <a:srgbClr val="B5CF6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400" b="1" u="sng" dirty="0">
                <a:solidFill>
                  <a:schemeClr val="tx1"/>
                </a:solidFill>
              </a:rPr>
              <a:t>MANNITOL</a:t>
            </a:r>
          </a:p>
          <a:p>
            <a:endParaRPr lang="en-MY" sz="2400" b="1" u="sng" dirty="0">
              <a:solidFill>
                <a:schemeClr val="tx1"/>
              </a:solidFill>
            </a:endParaRPr>
          </a:p>
          <a:p>
            <a:pPr marL="342900" indent="-342900">
              <a:buFont typeface="Arial" panose="020B0604020202020204" pitchFamily="34" charset="0"/>
              <a:buChar char="•"/>
            </a:pPr>
            <a:r>
              <a:rPr lang="en-MY" sz="2400" dirty="0">
                <a:solidFill>
                  <a:schemeClr val="tx1"/>
                </a:solidFill>
              </a:rPr>
              <a:t>For elevated ICP</a:t>
            </a:r>
          </a:p>
          <a:p>
            <a:pPr marL="342900" indent="-342900">
              <a:buFont typeface="Arial" panose="020B0604020202020204" pitchFamily="34" charset="0"/>
              <a:buChar char="•"/>
            </a:pPr>
            <a:r>
              <a:rPr lang="en-MY" sz="2400" dirty="0">
                <a:solidFill>
                  <a:schemeClr val="tx1"/>
                </a:solidFill>
              </a:rPr>
              <a:t>Do not give mannitol to patients with hypotension (&lt;90mmHg)</a:t>
            </a:r>
          </a:p>
          <a:p>
            <a:pPr marL="342900" indent="-342900">
              <a:buFont typeface="Arial" panose="020B0604020202020204" pitchFamily="34" charset="0"/>
              <a:buChar char="•"/>
            </a:pPr>
            <a:r>
              <a:rPr lang="en-MY" sz="2400" dirty="0">
                <a:solidFill>
                  <a:schemeClr val="tx1"/>
                </a:solidFill>
              </a:rPr>
              <a:t>Recommended Dose : 0.25–1 g/kg to control elevated ICP</a:t>
            </a:r>
          </a:p>
          <a:p>
            <a:pPr marL="800100" lvl="1" indent="-342900">
              <a:buFont typeface="Arial" panose="020B0604020202020204" pitchFamily="34" charset="0"/>
              <a:buChar char="•"/>
            </a:pPr>
            <a:r>
              <a:rPr lang="it-IT" sz="2000" dirty="0">
                <a:solidFill>
                  <a:schemeClr val="tx1"/>
                </a:solidFill>
              </a:rPr>
              <a:t>In acute neurological deterioration, </a:t>
            </a:r>
            <a:r>
              <a:rPr lang="en-MY" sz="2000" dirty="0">
                <a:solidFill>
                  <a:schemeClr val="tx1"/>
                </a:solidFill>
              </a:rPr>
              <a:t>give bolus of mannitol (1 g/kg) rapidly (over 5 minutes)</a:t>
            </a:r>
          </a:p>
        </p:txBody>
      </p:sp>
      <p:pic>
        <p:nvPicPr>
          <p:cNvPr id="23" name="Picture 22"/>
          <p:cNvPicPr>
            <a:picLocks noChangeAspect="1"/>
          </p:cNvPicPr>
          <p:nvPr/>
        </p:nvPicPr>
        <p:blipFill>
          <a:blip r:embed="rId4"/>
          <a:stretch>
            <a:fillRect/>
          </a:stretch>
        </p:blipFill>
        <p:spPr>
          <a:xfrm>
            <a:off x="4701770" y="527104"/>
            <a:ext cx="1876425" cy="3095625"/>
          </a:xfrm>
          <a:prstGeom prst="rect">
            <a:avLst/>
          </a:prstGeom>
          <a:ln w="228600" cap="sq" cmpd="thickThin">
            <a:solidFill>
              <a:srgbClr val="000000"/>
            </a:solidFill>
            <a:prstDash val="solid"/>
            <a:miter lim="800000"/>
          </a:ln>
          <a:effectLst>
            <a:glow>
              <a:schemeClr val="accent1">
                <a:alpha val="40000"/>
              </a:schemeClr>
            </a:glow>
            <a:innerShdw blurRad="76200">
              <a:srgbClr val="000000"/>
            </a:innerShdw>
            <a:softEdge rad="50800"/>
          </a:effectLst>
        </p:spPr>
      </p:pic>
      <p:sp>
        <p:nvSpPr>
          <p:cNvPr id="24" name="Rectangle 23"/>
          <p:cNvSpPr/>
          <p:nvPr/>
        </p:nvSpPr>
        <p:spPr>
          <a:xfrm>
            <a:off x="2897201" y="1182639"/>
            <a:ext cx="5976902" cy="4584150"/>
          </a:xfrm>
          <a:prstGeom prst="rect">
            <a:avLst/>
          </a:prstGeom>
          <a:solidFill>
            <a:srgbClr val="C989BB"/>
          </a:solidFill>
          <a:ln w="38100">
            <a:solidFill>
              <a:srgbClr val="B22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MY" sz="2400" b="1" u="sng" dirty="0">
                <a:solidFill>
                  <a:schemeClr val="tx1"/>
                </a:solidFill>
              </a:rPr>
              <a:t>HYPERTONIC SALINE</a:t>
            </a:r>
          </a:p>
          <a:p>
            <a:endParaRPr lang="en-MY" sz="2400" b="1" u="sng" dirty="0">
              <a:solidFill>
                <a:schemeClr val="tx1"/>
              </a:solidFill>
            </a:endParaRPr>
          </a:p>
          <a:p>
            <a:pPr marL="342900" indent="-342900">
              <a:buFont typeface="Arial" panose="020B0604020202020204" pitchFamily="34" charset="0"/>
              <a:buChar char="•"/>
            </a:pPr>
            <a:r>
              <a:rPr lang="en-MY" sz="2400" dirty="0">
                <a:solidFill>
                  <a:schemeClr val="tx1"/>
                </a:solidFill>
              </a:rPr>
              <a:t>Hypertonic saline is also used to reduce elevated ICP</a:t>
            </a:r>
          </a:p>
          <a:p>
            <a:pPr marL="342900" indent="-342900">
              <a:buFont typeface="Arial" panose="020B0604020202020204" pitchFamily="34" charset="0"/>
              <a:buChar char="•"/>
            </a:pPr>
            <a:r>
              <a:rPr lang="en-MY" sz="2400" dirty="0">
                <a:solidFill>
                  <a:schemeClr val="tx1"/>
                </a:solidFill>
              </a:rPr>
              <a:t>Preferable agent in hypotensive patients, as it does not cause diuresis</a:t>
            </a:r>
          </a:p>
          <a:p>
            <a:pPr marL="342900" indent="-342900">
              <a:buFont typeface="Arial" panose="020B0604020202020204" pitchFamily="34" charset="0"/>
              <a:buChar char="•"/>
            </a:pPr>
            <a:r>
              <a:rPr lang="en-MY" sz="2400" dirty="0">
                <a:solidFill>
                  <a:schemeClr val="tx1"/>
                </a:solidFill>
              </a:rPr>
              <a:t>Study has shown,  between mannitol and hypertonic saline in hypovolemic patients, neither adequately lowers ICP </a:t>
            </a:r>
          </a:p>
        </p:txBody>
      </p:sp>
      <p:pic>
        <p:nvPicPr>
          <p:cNvPr id="25" name="Picture 24"/>
          <p:cNvPicPr>
            <a:picLocks noChangeAspect="1"/>
          </p:cNvPicPr>
          <p:nvPr/>
        </p:nvPicPr>
        <p:blipFill>
          <a:blip r:embed="rId5"/>
          <a:stretch>
            <a:fillRect/>
          </a:stretch>
        </p:blipFill>
        <p:spPr>
          <a:xfrm>
            <a:off x="9118811" y="1864828"/>
            <a:ext cx="1978818" cy="3219772"/>
          </a:xfrm>
          <a:prstGeom prst="rect">
            <a:avLst/>
          </a:prstGeom>
          <a:ln w="228600" cap="sq" cmpd="thickThin">
            <a:solidFill>
              <a:srgbClr val="000000"/>
            </a:solidFill>
            <a:prstDash val="solid"/>
            <a:miter lim="800000"/>
          </a:ln>
          <a:effectLst>
            <a:glow>
              <a:schemeClr val="accent1">
                <a:alpha val="40000"/>
              </a:schemeClr>
            </a:glow>
            <a:innerShdw blurRad="76200">
              <a:srgbClr val="000000"/>
            </a:innerShdw>
            <a:softEdge rad="50800"/>
          </a:effectLst>
        </p:spPr>
      </p:pic>
    </p:spTree>
    <p:extLst>
      <p:ext uri="{BB962C8B-B14F-4D97-AF65-F5344CB8AC3E}">
        <p14:creationId xmlns:p14="http://schemas.microsoft.com/office/powerpoint/2010/main" val="89644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par>
                                <p:cTn id="8" presetID="21" presetClass="entr" presetSubtype="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9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1000" fill="hold"/>
                                        <p:tgtEl>
                                          <p:spTgt spid="22"/>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22"/>
                                        </p:tgtEl>
                                        <p:attrNameLst>
                                          <p:attrName>style.visibility</p:attrName>
                                        </p:attrNameLst>
                                      </p:cBhvr>
                                      <p:to>
                                        <p:strVal val="hidden"/>
                                      </p:to>
                                    </p:set>
                                  </p:subTnLst>
                                </p:cTn>
                              </p:par>
                              <p:par>
                                <p:cTn id="18" presetID="22" presetClass="entr" presetSubtype="4"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arn(inVertical)">
                                      <p:cBhvr>
                                        <p:cTn id="25" dur="500"/>
                                        <p:tgtEl>
                                          <p:spTgt spid="24"/>
                                        </p:tgtEl>
                                      </p:cBhvr>
                                    </p:animEffect>
                                  </p:childTnLst>
                                </p:cTn>
                              </p:par>
                              <p:par>
                                <p:cTn id="26" presetID="2" presetClass="entr" presetSubtype="4"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7754" y="496432"/>
            <a:ext cx="9396046" cy="808888"/>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VERDICT</a:t>
            </a:r>
          </a:p>
        </p:txBody>
      </p:sp>
      <p:sp>
        <p:nvSpPr>
          <p:cNvPr id="3" name="Content Placeholder 2"/>
          <p:cNvSpPr>
            <a:spLocks noGrp="1"/>
          </p:cNvSpPr>
          <p:nvPr>
            <p:ph idx="1"/>
          </p:nvPr>
        </p:nvSpPr>
        <p:spPr/>
        <p:txBody>
          <a:bodyPr/>
          <a:lstStyle/>
          <a:p>
            <a:r>
              <a:rPr lang="en-MY" dirty="0"/>
              <a:t>Brief periods of hyperventilation </a:t>
            </a:r>
          </a:p>
          <a:p>
            <a:pPr lvl="1"/>
            <a:r>
              <a:rPr lang="en-MY" dirty="0"/>
              <a:t>PaCO2 of 25 to 30 mm Hg may be necessary to manage acute neurological deterioration while other treatments are initiated (craniotomy)</a:t>
            </a:r>
          </a:p>
          <a:p>
            <a:pPr lvl="1"/>
            <a:endParaRPr lang="en-MY" dirty="0"/>
          </a:p>
          <a:p>
            <a:r>
              <a:rPr lang="en-MY" dirty="0"/>
              <a:t>Mannitol can be used in increased ICP, provided no hypotension</a:t>
            </a:r>
          </a:p>
          <a:p>
            <a:endParaRPr lang="en-MY" dirty="0"/>
          </a:p>
          <a:p>
            <a:r>
              <a:rPr lang="en-MY" dirty="0"/>
              <a:t>Hypertonic saline is preferred in hypotensive patient</a:t>
            </a:r>
          </a:p>
          <a:p>
            <a:pPr marL="0" indent="0">
              <a:buNone/>
            </a:pPr>
            <a:endParaRPr lang="en-MY" dirty="0"/>
          </a:p>
        </p:txBody>
      </p:sp>
      <p:pic>
        <p:nvPicPr>
          <p:cNvPr id="4" name="Picture 2" descr="Image result for TRAUMATIC BRAIN INJU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496432"/>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0614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314700" y="430446"/>
            <a:ext cx="7010400" cy="845904"/>
          </a:xfrm>
          <a:prstGeom prst="rect">
            <a:avLst/>
          </a:prstGeom>
        </p:spPr>
      </p:pic>
      <p:pic>
        <p:nvPicPr>
          <p:cNvPr id="5" name="Picture 4"/>
          <p:cNvPicPr>
            <a:picLocks noChangeAspect="1"/>
          </p:cNvPicPr>
          <p:nvPr/>
        </p:nvPicPr>
        <p:blipFill>
          <a:blip r:embed="rId4"/>
          <a:stretch>
            <a:fillRect/>
          </a:stretch>
        </p:blipFill>
        <p:spPr>
          <a:xfrm>
            <a:off x="2260001" y="313087"/>
            <a:ext cx="1054699" cy="810838"/>
          </a:xfrm>
          <a:prstGeom prst="rect">
            <a:avLst/>
          </a:prstGeom>
        </p:spPr>
      </p:pic>
      <p:sp>
        <p:nvSpPr>
          <p:cNvPr id="2" name="Title 1"/>
          <p:cNvSpPr>
            <a:spLocks noGrp="1"/>
          </p:cNvSpPr>
          <p:nvPr>
            <p:ph type="title"/>
          </p:nvPr>
        </p:nvSpPr>
        <p:spPr>
          <a:xfrm>
            <a:off x="838200" y="1433325"/>
            <a:ext cx="10515600" cy="257363"/>
          </a:xfrm>
        </p:spPr>
        <p:txBody>
          <a:bodyPr>
            <a:normAutofit fontScale="90000"/>
          </a:bodyPr>
          <a:lstStyle/>
          <a:p>
            <a:endParaRPr lang="en-MY" dirty="0"/>
          </a:p>
        </p:txBody>
      </p:sp>
      <p:graphicFrame>
        <p:nvGraphicFramePr>
          <p:cNvPr id="6" name="Content Placeholder 5"/>
          <p:cNvGraphicFramePr>
            <a:graphicFrameLocks noGrp="1"/>
          </p:cNvGraphicFramePr>
          <p:nvPr>
            <p:ph idx="1"/>
            <p:extLst/>
          </p:nvPr>
        </p:nvGraphicFramePr>
        <p:xfrm>
          <a:off x="838200" y="946743"/>
          <a:ext cx="10515600" cy="5339757"/>
        </p:xfrm>
        <a:graphic>
          <a:graphicData uri="http://schemas.openxmlformats.org/drawingml/2006/table">
            <a:tbl>
              <a:tblPr firstRow="1" bandRow="1">
                <a:tableStyleId>{5C22544A-7EE6-4342-B048-85BDC9FD1C3A}</a:tableStyleId>
              </a:tblPr>
              <a:tblGrid>
                <a:gridCol w="2000250">
                  <a:extLst>
                    <a:ext uri="{9D8B030D-6E8A-4147-A177-3AD203B41FA5}">
                      <a16:colId xmlns:a16="http://schemas.microsoft.com/office/drawing/2014/main" val="3601804627"/>
                    </a:ext>
                  </a:extLst>
                </a:gridCol>
                <a:gridCol w="3619500">
                  <a:extLst>
                    <a:ext uri="{9D8B030D-6E8A-4147-A177-3AD203B41FA5}">
                      <a16:colId xmlns:a16="http://schemas.microsoft.com/office/drawing/2014/main" val="610751973"/>
                    </a:ext>
                  </a:extLst>
                </a:gridCol>
                <a:gridCol w="4895850">
                  <a:extLst>
                    <a:ext uri="{9D8B030D-6E8A-4147-A177-3AD203B41FA5}">
                      <a16:colId xmlns:a16="http://schemas.microsoft.com/office/drawing/2014/main" val="1577257314"/>
                    </a:ext>
                  </a:extLst>
                </a:gridCol>
              </a:tblGrid>
              <a:tr h="1499277">
                <a:tc>
                  <a:txBody>
                    <a:bodyPr/>
                    <a:lstStyle/>
                    <a:p>
                      <a:r>
                        <a:rPr lang="en-MY" dirty="0"/>
                        <a:t>NEWBORNS</a:t>
                      </a:r>
                    </a:p>
                  </a:txBody>
                  <a:tcPr/>
                </a:tc>
                <a:tc>
                  <a:txBody>
                    <a:bodyPr/>
                    <a:lstStyle/>
                    <a:p>
                      <a:pPr marL="285750" indent="-285750">
                        <a:buFont typeface="Arial" panose="020B0604020202020204" pitchFamily="34" charset="0"/>
                        <a:buChar char="•"/>
                      </a:pPr>
                      <a:r>
                        <a:rPr lang="en-MY" dirty="0"/>
                        <a:t>Delivery head injury</a:t>
                      </a:r>
                    </a:p>
                    <a:p>
                      <a:pPr marL="285750" indent="-285750">
                        <a:buFont typeface="Arial" panose="020B0604020202020204" pitchFamily="34" charset="0"/>
                        <a:buChar char="•"/>
                      </a:pPr>
                      <a:r>
                        <a:rPr lang="en-MY" dirty="0" err="1"/>
                        <a:t>Cephalohematoma</a:t>
                      </a:r>
                      <a:endParaRPr lang="en-MY" dirty="0"/>
                    </a:p>
                    <a:p>
                      <a:pPr marL="285750" indent="-285750">
                        <a:buFont typeface="Arial" panose="020B0604020202020204" pitchFamily="34" charset="0"/>
                        <a:buChar char="•"/>
                      </a:pPr>
                      <a:r>
                        <a:rPr lang="en-MY" dirty="0" err="1"/>
                        <a:t>Subgaleal</a:t>
                      </a:r>
                      <a:r>
                        <a:rPr lang="en-MY" dirty="0"/>
                        <a:t> hematoma</a:t>
                      </a:r>
                    </a:p>
                    <a:p>
                      <a:pPr marL="285750" indent="-285750">
                        <a:buFont typeface="Arial" panose="020B0604020202020204" pitchFamily="34" charset="0"/>
                        <a:buChar char="•"/>
                      </a:pPr>
                      <a:r>
                        <a:rPr lang="en-MY" dirty="0"/>
                        <a:t>Intracranial </a:t>
                      </a:r>
                      <a:r>
                        <a:rPr lang="en-MY" dirty="0" err="1"/>
                        <a:t>hemorrhage</a:t>
                      </a:r>
                      <a:endParaRPr lang="en-MY" dirty="0"/>
                    </a:p>
                    <a:p>
                      <a:pPr marL="0" indent="0">
                        <a:buFont typeface="Arial" panose="020B0604020202020204" pitchFamily="34" charset="0"/>
                        <a:buNone/>
                      </a:pPr>
                      <a:endParaRPr lang="en-MY" dirty="0"/>
                    </a:p>
                  </a:txBody>
                  <a:tcPr/>
                </a:tc>
                <a:tc>
                  <a:txBody>
                    <a:bodyPr/>
                    <a:lstStyle/>
                    <a:p>
                      <a:pPr marL="285750" indent="-285750">
                        <a:buFont typeface="Arial" panose="020B0604020202020204" pitchFamily="34" charset="0"/>
                        <a:buChar char="•"/>
                      </a:pPr>
                      <a:r>
                        <a:rPr lang="en-MY" dirty="0"/>
                        <a:t>Caused by  head compression and traction through the birth canal (vagina</a:t>
                      </a:r>
                      <a:r>
                        <a:rPr lang="en-MY" baseline="0" dirty="0"/>
                        <a:t> delivery) with obstetric instruments</a:t>
                      </a:r>
                    </a:p>
                    <a:p>
                      <a:pPr marL="285750" indent="-285750">
                        <a:buFont typeface="Arial" panose="020B0604020202020204" pitchFamily="34" charset="0"/>
                        <a:buChar char="•"/>
                      </a:pPr>
                      <a:r>
                        <a:rPr lang="en-MY" dirty="0"/>
                        <a:t>Premature</a:t>
                      </a:r>
                      <a:r>
                        <a:rPr lang="en-MY" baseline="0" dirty="0"/>
                        <a:t> baby  are risk factor for intracranial haemorrhage.</a:t>
                      </a:r>
                      <a:endParaRPr lang="en-MY" dirty="0"/>
                    </a:p>
                  </a:txBody>
                  <a:tcPr/>
                </a:tc>
                <a:extLst>
                  <a:ext uri="{0D108BD9-81ED-4DB2-BD59-A6C34878D82A}">
                    <a16:rowId xmlns:a16="http://schemas.microsoft.com/office/drawing/2014/main" val="283392097"/>
                  </a:ext>
                </a:extLst>
              </a:tr>
              <a:tr h="1460047">
                <a:tc>
                  <a:txBody>
                    <a:bodyPr/>
                    <a:lstStyle/>
                    <a:p>
                      <a:r>
                        <a:rPr lang="en-MY" dirty="0"/>
                        <a:t>INFANTS</a:t>
                      </a:r>
                    </a:p>
                  </a:txBody>
                  <a:tcPr/>
                </a:tc>
                <a:tc>
                  <a:txBody>
                    <a:bodyPr/>
                    <a:lstStyle/>
                    <a:p>
                      <a:pPr marL="285750" indent="-285750">
                        <a:buFont typeface="Arial" panose="020B0604020202020204" pitchFamily="34" charset="0"/>
                        <a:buChar char="•"/>
                      </a:pPr>
                      <a:r>
                        <a:rPr lang="en-MY" dirty="0"/>
                        <a:t>Accidental head injury</a:t>
                      </a:r>
                    </a:p>
                    <a:p>
                      <a:pPr marL="285750" indent="-285750">
                        <a:buFont typeface="Arial" panose="020B0604020202020204" pitchFamily="34" charset="0"/>
                        <a:buChar char="•"/>
                      </a:pPr>
                      <a:r>
                        <a:rPr lang="en-MY" dirty="0"/>
                        <a:t>Abusive head trauma</a:t>
                      </a:r>
                    </a:p>
                  </a:txBody>
                  <a:tcPr/>
                </a:tc>
                <a:tc>
                  <a:txBody>
                    <a:bodyPr/>
                    <a:lstStyle/>
                    <a:p>
                      <a:pPr marL="285750" indent="-285750">
                        <a:buFont typeface="Arial" panose="020B0604020202020204" pitchFamily="34" charset="0"/>
                        <a:buChar char="•"/>
                      </a:pPr>
                      <a:r>
                        <a:rPr lang="en-MY" dirty="0"/>
                        <a:t>Caused by inappropriate childcare</a:t>
                      </a:r>
                      <a:r>
                        <a:rPr lang="en-MY" baseline="0" dirty="0"/>
                        <a:t> practise</a:t>
                      </a:r>
                    </a:p>
                    <a:p>
                      <a:pPr marL="285750" indent="-285750">
                        <a:buFont typeface="Arial" panose="020B0604020202020204" pitchFamily="34" charset="0"/>
                        <a:buChar char="•"/>
                      </a:pPr>
                      <a:r>
                        <a:rPr lang="en-MY" baseline="0" dirty="0"/>
                        <a:t>If mechanism of injury is not </a:t>
                      </a:r>
                      <a:r>
                        <a:rPr lang="en-MY" baseline="0" dirty="0" err="1"/>
                        <a:t>clear,consider</a:t>
                      </a:r>
                      <a:r>
                        <a:rPr lang="en-MY" baseline="0" dirty="0"/>
                        <a:t> for child abuse.</a:t>
                      </a:r>
                    </a:p>
                    <a:p>
                      <a:pPr marL="285750" indent="-285750">
                        <a:buFont typeface="Arial" panose="020B0604020202020204" pitchFamily="34" charset="0"/>
                        <a:buChar char="•"/>
                      </a:pPr>
                      <a:r>
                        <a:rPr lang="en-MY" baseline="0" dirty="0"/>
                        <a:t>AHT is the most common cause of TBI related hospitalisation and death</a:t>
                      </a:r>
                      <a:endParaRPr lang="en-MY" dirty="0"/>
                    </a:p>
                  </a:txBody>
                  <a:tcPr/>
                </a:tc>
                <a:extLst>
                  <a:ext uri="{0D108BD9-81ED-4DB2-BD59-A6C34878D82A}">
                    <a16:rowId xmlns:a16="http://schemas.microsoft.com/office/drawing/2014/main" val="2980319166"/>
                  </a:ext>
                </a:extLst>
              </a:tr>
              <a:tr h="1186288">
                <a:tc>
                  <a:txBody>
                    <a:bodyPr/>
                    <a:lstStyle/>
                    <a:p>
                      <a:r>
                        <a:rPr lang="en-MY" dirty="0"/>
                        <a:t>TODDLERS &amp; SCHOOL CHILDREN</a:t>
                      </a:r>
                    </a:p>
                  </a:txBody>
                  <a:tcPr/>
                </a:tc>
                <a:tc>
                  <a:txBody>
                    <a:bodyPr/>
                    <a:lstStyle/>
                    <a:p>
                      <a:pPr marL="285750" indent="-285750">
                        <a:buFont typeface="Arial" panose="020B0604020202020204" pitchFamily="34" charset="0"/>
                        <a:buChar char="•"/>
                      </a:pPr>
                      <a:r>
                        <a:rPr lang="en-MY" dirty="0"/>
                        <a:t>Accidental head injury</a:t>
                      </a:r>
                    </a:p>
                  </a:txBody>
                  <a:tcPr/>
                </a:tc>
                <a:tc>
                  <a:txBody>
                    <a:bodyPr/>
                    <a:lstStyle/>
                    <a:p>
                      <a:pPr marL="285750" indent="-285750">
                        <a:buFont typeface="Arial" panose="020B0604020202020204" pitchFamily="34" charset="0"/>
                        <a:buChar char="•"/>
                      </a:pPr>
                      <a:r>
                        <a:rPr lang="en-MY" dirty="0"/>
                        <a:t>Caused</a:t>
                      </a:r>
                      <a:r>
                        <a:rPr lang="en-MY" baseline="0" dirty="0"/>
                        <a:t> by accidents increase as child develop motor ability</a:t>
                      </a:r>
                    </a:p>
                    <a:p>
                      <a:pPr marL="285750" indent="-285750">
                        <a:buFont typeface="Arial" panose="020B0604020202020204" pitchFamily="34" charset="0"/>
                        <a:buChar char="•"/>
                      </a:pPr>
                      <a:r>
                        <a:rPr lang="en-MY" baseline="0" dirty="0"/>
                        <a:t>Pedestrian injury also increases In this age group.</a:t>
                      </a:r>
                      <a:endParaRPr lang="en-MY" dirty="0"/>
                    </a:p>
                  </a:txBody>
                  <a:tcPr/>
                </a:tc>
                <a:extLst>
                  <a:ext uri="{0D108BD9-81ED-4DB2-BD59-A6C34878D82A}">
                    <a16:rowId xmlns:a16="http://schemas.microsoft.com/office/drawing/2014/main" val="660956042"/>
                  </a:ext>
                </a:extLst>
              </a:tr>
              <a:tr h="1016963">
                <a:tc>
                  <a:txBody>
                    <a:bodyPr/>
                    <a:lstStyle/>
                    <a:p>
                      <a:r>
                        <a:rPr lang="en-MY" dirty="0"/>
                        <a:t>ADOLESCENTS</a:t>
                      </a:r>
                    </a:p>
                  </a:txBody>
                  <a:tcPr/>
                </a:tc>
                <a:tc>
                  <a:txBody>
                    <a:bodyPr/>
                    <a:lstStyle/>
                    <a:p>
                      <a:pPr marL="285750" indent="-285750">
                        <a:buFont typeface="Arial" panose="020B0604020202020204" pitchFamily="34" charset="0"/>
                        <a:buChar char="•"/>
                      </a:pPr>
                      <a:r>
                        <a:rPr lang="en-MY" dirty="0"/>
                        <a:t>Bicycle and motorcycle</a:t>
                      </a:r>
                      <a:r>
                        <a:rPr lang="en-MY" baseline="0" dirty="0"/>
                        <a:t> related accidents</a:t>
                      </a:r>
                    </a:p>
                    <a:p>
                      <a:pPr marL="285750" indent="-285750">
                        <a:buFont typeface="Arial" panose="020B0604020202020204" pitchFamily="34" charset="0"/>
                        <a:buChar char="•"/>
                      </a:pPr>
                      <a:r>
                        <a:rPr lang="en-MY" baseline="0" dirty="0"/>
                        <a:t>Sports related head injuries</a:t>
                      </a:r>
                    </a:p>
                    <a:p>
                      <a:pPr marL="285750" indent="-285750">
                        <a:buFont typeface="Arial" panose="020B0604020202020204" pitchFamily="34" charset="0"/>
                        <a:buChar char="•"/>
                      </a:pPr>
                      <a:endParaRPr lang="en-MY" dirty="0"/>
                    </a:p>
                  </a:txBody>
                  <a:tcPr/>
                </a:tc>
                <a:tc>
                  <a:txBody>
                    <a:bodyPr/>
                    <a:lstStyle/>
                    <a:p>
                      <a:pPr marL="285750" indent="-285750">
                        <a:buFont typeface="Arial" panose="020B0604020202020204" pitchFamily="34" charset="0"/>
                        <a:buChar char="•"/>
                      </a:pPr>
                      <a:r>
                        <a:rPr lang="en-MY" dirty="0"/>
                        <a:t>Trainers and players</a:t>
                      </a:r>
                      <a:r>
                        <a:rPr lang="en-MY" baseline="0" dirty="0"/>
                        <a:t> those involved in contact sports will require education about concussion.</a:t>
                      </a:r>
                      <a:endParaRPr lang="en-MY" dirty="0"/>
                    </a:p>
                  </a:txBody>
                  <a:tcPr/>
                </a:tc>
                <a:extLst>
                  <a:ext uri="{0D108BD9-81ED-4DB2-BD59-A6C34878D82A}">
                    <a16:rowId xmlns:a16="http://schemas.microsoft.com/office/drawing/2014/main" val="1639521908"/>
                  </a:ext>
                </a:extLst>
              </a:tr>
            </a:tbl>
          </a:graphicData>
        </a:graphic>
      </p:graphicFrame>
      <p:sp>
        <p:nvSpPr>
          <p:cNvPr id="8" name="TextBox 7"/>
          <p:cNvSpPr txBox="1"/>
          <p:nvPr/>
        </p:nvSpPr>
        <p:spPr>
          <a:xfrm>
            <a:off x="2602619" y="6381750"/>
            <a:ext cx="7594964"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MY" sz="1800" b="0" i="0" u="none" strike="noStrike" kern="0" cap="none" spc="0" normalizeH="0" baseline="0" noProof="0" dirty="0">
                <a:ln>
                  <a:noFill/>
                </a:ln>
                <a:solidFill>
                  <a:sysClr val="windowText" lastClr="000000"/>
                </a:solidFill>
                <a:effectLst/>
                <a:uLnTx/>
                <a:uFillTx/>
              </a:rPr>
              <a:t>Paediatric Traumatic Brain </a:t>
            </a:r>
            <a:r>
              <a:rPr kumimoji="0" lang="en-MY" sz="1800" b="0" i="0" u="none" strike="noStrike" kern="0" cap="none" spc="0" normalizeH="0" baseline="0" noProof="0" dirty="0" err="1">
                <a:ln>
                  <a:noFill/>
                </a:ln>
                <a:solidFill>
                  <a:sysClr val="windowText" lastClr="000000"/>
                </a:solidFill>
                <a:effectLst/>
                <a:uLnTx/>
                <a:uFillTx/>
              </a:rPr>
              <a:t>Injury.Neuro</a:t>
            </a:r>
            <a:r>
              <a:rPr kumimoji="0" lang="en-MY" sz="1800" b="0" i="0" u="none" strike="noStrike" kern="0" cap="none" spc="0" normalizeH="0" baseline="0" noProof="0" dirty="0">
                <a:ln>
                  <a:noFill/>
                </a:ln>
                <a:solidFill>
                  <a:sysClr val="windowText" lastClr="000000"/>
                </a:solidFill>
                <a:effectLst/>
                <a:uLnTx/>
                <a:uFillTx/>
              </a:rPr>
              <a:t> MED </a:t>
            </a:r>
            <a:r>
              <a:rPr kumimoji="0" lang="en-MY" sz="1800" b="0" i="0" u="none" strike="noStrike" kern="0" cap="none" spc="0" normalizeH="0" baseline="0" noProof="0" dirty="0" err="1">
                <a:ln>
                  <a:noFill/>
                </a:ln>
                <a:solidFill>
                  <a:sysClr val="windowText" lastClr="000000"/>
                </a:solidFill>
                <a:effectLst/>
                <a:uLnTx/>
                <a:uFillTx/>
              </a:rPr>
              <a:t>Chir</a:t>
            </a:r>
            <a:r>
              <a:rPr kumimoji="0" lang="en-MY" sz="1800" b="0" i="0" u="none" strike="noStrike" kern="0" cap="none" spc="0" normalizeH="0" baseline="0" noProof="0" dirty="0">
                <a:ln>
                  <a:noFill/>
                </a:ln>
                <a:solidFill>
                  <a:sysClr val="windowText" lastClr="000000"/>
                </a:solidFill>
                <a:effectLst/>
                <a:uLnTx/>
                <a:uFillTx/>
              </a:rPr>
              <a:t> (Tokyo) 2017 Feb;57(2);82-93</a:t>
            </a:r>
          </a:p>
        </p:txBody>
      </p:sp>
    </p:spTree>
    <p:extLst>
      <p:ext uri="{BB962C8B-B14F-4D97-AF65-F5344CB8AC3E}">
        <p14:creationId xmlns:p14="http://schemas.microsoft.com/office/powerpoint/2010/main" val="411139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152" y="623462"/>
            <a:ext cx="10515600" cy="795696"/>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     ANATOMY</a:t>
            </a:r>
          </a:p>
        </p:txBody>
      </p:sp>
      <p:pic>
        <p:nvPicPr>
          <p:cNvPr id="3" name="Content Placeholder 2"/>
          <p:cNvPicPr>
            <a:picLocks noGrp="1" noChangeAspect="1"/>
          </p:cNvPicPr>
          <p:nvPr>
            <p:ph idx="1"/>
          </p:nvPr>
        </p:nvPicPr>
        <p:blipFill>
          <a:blip r:embed="rId3"/>
          <a:stretch>
            <a:fillRect/>
          </a:stretch>
        </p:blipFill>
        <p:spPr>
          <a:xfrm>
            <a:off x="2392942" y="1825625"/>
            <a:ext cx="7406115" cy="4351338"/>
          </a:xfrm>
          <a:prstGeom prst="rect">
            <a:avLst/>
          </a:prstGeom>
        </p:spPr>
      </p:pic>
      <p:pic>
        <p:nvPicPr>
          <p:cNvPr id="5" name="Picture 2" descr="Image result for TRAUMATIC BRAIN INJUR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883" y="623462"/>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5343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MY" dirty="0"/>
              <a:t>Most common cause of NAI/abuse</a:t>
            </a:r>
          </a:p>
          <a:p>
            <a:r>
              <a:rPr lang="en-MY" dirty="0"/>
              <a:t>Large heavy head </a:t>
            </a:r>
          </a:p>
          <a:p>
            <a:r>
              <a:rPr lang="en-MY" dirty="0"/>
              <a:t>Weak neck muscle</a:t>
            </a:r>
          </a:p>
          <a:p>
            <a:r>
              <a:rPr lang="en-MY" dirty="0"/>
              <a:t>Fragile central nervous system</a:t>
            </a:r>
          </a:p>
          <a:p>
            <a:endParaRPr lang="en-MY" dirty="0"/>
          </a:p>
          <a:p>
            <a:endParaRPr lang="en-MY" dirty="0"/>
          </a:p>
          <a:p>
            <a:pPr marL="0" indent="0">
              <a:buNone/>
            </a:pPr>
            <a:endParaRPr lang="en-MY" dirty="0"/>
          </a:p>
        </p:txBody>
      </p:sp>
      <p:pic>
        <p:nvPicPr>
          <p:cNvPr id="4" name="Picture 3"/>
          <p:cNvPicPr>
            <a:picLocks noChangeAspect="1"/>
          </p:cNvPicPr>
          <p:nvPr/>
        </p:nvPicPr>
        <p:blipFill>
          <a:blip r:embed="rId3"/>
          <a:stretch>
            <a:fillRect/>
          </a:stretch>
        </p:blipFill>
        <p:spPr>
          <a:xfrm>
            <a:off x="7010400" y="1690688"/>
            <a:ext cx="4343400" cy="3886200"/>
          </a:xfrm>
          <a:prstGeom prst="rect">
            <a:avLst/>
          </a:prstGeom>
        </p:spPr>
      </p:pic>
      <p:sp>
        <p:nvSpPr>
          <p:cNvPr id="6" name="Title 1"/>
          <p:cNvSpPr>
            <a:spLocks noGrp="1"/>
          </p:cNvSpPr>
          <p:nvPr>
            <p:ph type="title"/>
          </p:nvPr>
        </p:nvSpPr>
        <p:spPr>
          <a:xfrm>
            <a:off x="2266950" y="209551"/>
            <a:ext cx="9086850" cy="1104900"/>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SHAKEN BABY SYNDROME</a:t>
            </a:r>
          </a:p>
        </p:txBody>
      </p:sp>
      <p:pic>
        <p:nvPicPr>
          <p:cNvPr id="7" name="Picture 6"/>
          <p:cNvPicPr>
            <a:picLocks noChangeAspect="1"/>
          </p:cNvPicPr>
          <p:nvPr/>
        </p:nvPicPr>
        <p:blipFill>
          <a:blip r:embed="rId4"/>
          <a:stretch>
            <a:fillRect/>
          </a:stretch>
        </p:blipFill>
        <p:spPr>
          <a:xfrm>
            <a:off x="1212251" y="560763"/>
            <a:ext cx="1054699" cy="810838"/>
          </a:xfrm>
          <a:prstGeom prst="rect">
            <a:avLst/>
          </a:prstGeom>
        </p:spPr>
      </p:pic>
    </p:spTree>
    <p:extLst>
      <p:ext uri="{BB962C8B-B14F-4D97-AF65-F5344CB8AC3E}">
        <p14:creationId xmlns:p14="http://schemas.microsoft.com/office/powerpoint/2010/main" val="7493720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dirty="0"/>
          </a:p>
        </p:txBody>
      </p:sp>
      <p:sp>
        <p:nvSpPr>
          <p:cNvPr id="3" name="Content Placeholder 2"/>
          <p:cNvSpPr>
            <a:spLocks noGrp="1"/>
          </p:cNvSpPr>
          <p:nvPr>
            <p:ph idx="1"/>
          </p:nvPr>
        </p:nvSpPr>
        <p:spPr/>
        <p:txBody>
          <a:bodyPr>
            <a:normAutofit lnSpcReduction="10000"/>
          </a:bodyPr>
          <a:lstStyle/>
          <a:p>
            <a:pPr marL="0" indent="0">
              <a:buNone/>
            </a:pPr>
            <a:r>
              <a:rPr lang="en-MY" dirty="0"/>
              <a:t>COMMON PRESENTATION</a:t>
            </a:r>
          </a:p>
          <a:p>
            <a:r>
              <a:rPr lang="en-MY" dirty="0"/>
              <a:t>Lethargy/poor muscle tone</a:t>
            </a:r>
          </a:p>
          <a:p>
            <a:r>
              <a:rPr lang="en-MY" dirty="0"/>
              <a:t>Decreased </a:t>
            </a:r>
            <a:r>
              <a:rPr lang="en-MY" dirty="0" err="1"/>
              <a:t>appetite,poor</a:t>
            </a:r>
            <a:r>
              <a:rPr lang="en-MY" dirty="0"/>
              <a:t> feeding/</a:t>
            </a:r>
            <a:r>
              <a:rPr lang="en-MY" dirty="0" err="1"/>
              <a:t>sucking,vomiting</a:t>
            </a:r>
            <a:endParaRPr lang="en-MY" dirty="0"/>
          </a:p>
          <a:p>
            <a:r>
              <a:rPr lang="en-MY" dirty="0"/>
              <a:t>Extreme irritability</a:t>
            </a:r>
          </a:p>
          <a:p>
            <a:r>
              <a:rPr lang="en-MY" dirty="0"/>
              <a:t>Grab type bruises on arm or chest</a:t>
            </a:r>
          </a:p>
          <a:p>
            <a:r>
              <a:rPr lang="en-MY" dirty="0"/>
              <a:t>Seizures</a:t>
            </a:r>
          </a:p>
          <a:p>
            <a:r>
              <a:rPr lang="en-MY" dirty="0"/>
              <a:t>Difficulty breathing</a:t>
            </a:r>
          </a:p>
          <a:p>
            <a:r>
              <a:rPr lang="en-MY" dirty="0"/>
              <a:t>Broken bones</a:t>
            </a:r>
          </a:p>
          <a:p>
            <a:r>
              <a:rPr lang="en-MY" dirty="0"/>
              <a:t>Mental retardation</a:t>
            </a:r>
          </a:p>
          <a:p>
            <a:endParaRPr lang="en-MY" dirty="0"/>
          </a:p>
        </p:txBody>
      </p:sp>
    </p:spTree>
    <p:extLst>
      <p:ext uri="{BB962C8B-B14F-4D97-AF65-F5344CB8AC3E}">
        <p14:creationId xmlns:p14="http://schemas.microsoft.com/office/powerpoint/2010/main" val="2595209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632" y="496432"/>
            <a:ext cx="9409167" cy="808888"/>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SUMMARY</a:t>
            </a:r>
          </a:p>
        </p:txBody>
      </p:sp>
      <p:sp>
        <p:nvSpPr>
          <p:cNvPr id="3" name="Content Placeholder 2"/>
          <p:cNvSpPr>
            <a:spLocks noGrp="1"/>
          </p:cNvSpPr>
          <p:nvPr>
            <p:ph idx="1"/>
          </p:nvPr>
        </p:nvSpPr>
        <p:spPr/>
        <p:txBody>
          <a:bodyPr/>
          <a:lstStyle/>
          <a:p>
            <a:r>
              <a:rPr lang="en-MY" dirty="0"/>
              <a:t>Primary goal of treatment is to prevent secondary brain injury</a:t>
            </a:r>
          </a:p>
          <a:p>
            <a:endParaRPr lang="en-MY" dirty="0"/>
          </a:p>
          <a:p>
            <a:r>
              <a:rPr lang="en-MY" dirty="0"/>
              <a:t>Ensure adequate oxygenation and prevent hypotension</a:t>
            </a:r>
          </a:p>
          <a:p>
            <a:endParaRPr lang="en-MY" dirty="0"/>
          </a:p>
          <a:p>
            <a:r>
              <a:rPr lang="en-MY" dirty="0"/>
              <a:t>Know the indications for CT brain imaging</a:t>
            </a:r>
          </a:p>
          <a:p>
            <a:endParaRPr lang="en-MY" dirty="0"/>
          </a:p>
          <a:p>
            <a:r>
              <a:rPr lang="en-MY" dirty="0"/>
              <a:t>Skull X-ray has no role as diagnostic imaging</a:t>
            </a:r>
          </a:p>
        </p:txBody>
      </p:sp>
      <p:pic>
        <p:nvPicPr>
          <p:cNvPr id="4" name="Picture 2" descr="Image result for TRAUMATIC BRAIN INJUR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3999" y="496432"/>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976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8833" y="619523"/>
            <a:ext cx="9454967" cy="808888"/>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REFERENCES</a:t>
            </a:r>
          </a:p>
        </p:txBody>
      </p:sp>
      <p:sp>
        <p:nvSpPr>
          <p:cNvPr id="3" name="Content Placeholder 2"/>
          <p:cNvSpPr>
            <a:spLocks noGrp="1"/>
          </p:cNvSpPr>
          <p:nvPr>
            <p:ph idx="1"/>
          </p:nvPr>
        </p:nvSpPr>
        <p:spPr/>
        <p:txBody>
          <a:bodyPr>
            <a:normAutofit fontScale="62500" lnSpcReduction="20000"/>
          </a:bodyPr>
          <a:lstStyle/>
          <a:p>
            <a:r>
              <a:rPr lang="en-MY" dirty="0"/>
              <a:t>Advance Trauma Life Support 10</a:t>
            </a:r>
            <a:r>
              <a:rPr lang="en-MY" baseline="30000" dirty="0"/>
              <a:t>th</a:t>
            </a:r>
            <a:r>
              <a:rPr lang="en-MY" dirty="0"/>
              <a:t> Edition: Chapter 6 Head Trauma page 104 – 125 </a:t>
            </a:r>
          </a:p>
          <a:p>
            <a:r>
              <a:rPr lang="en-MY" dirty="0"/>
              <a:t>Textbook of </a:t>
            </a:r>
            <a:r>
              <a:rPr lang="en-MY" dirty="0" err="1"/>
              <a:t>Tintinalli</a:t>
            </a:r>
            <a:r>
              <a:rPr lang="en-MY" dirty="0"/>
              <a:t> Emergency Medicine 8</a:t>
            </a:r>
            <a:r>
              <a:rPr lang="en-MY" baseline="30000" dirty="0"/>
              <a:t>th</a:t>
            </a:r>
            <a:r>
              <a:rPr lang="en-MY" dirty="0"/>
              <a:t> Edition: Chapter 257 Head Trauma page 1695 - 1707</a:t>
            </a:r>
          </a:p>
          <a:p>
            <a:r>
              <a:rPr lang="en-MY" dirty="0"/>
              <a:t>CPG Early Management of Head Injury in Adults (2015)</a:t>
            </a:r>
          </a:p>
          <a:p>
            <a:r>
              <a:rPr lang="en-MY" dirty="0"/>
              <a:t>Guidelines for the Management of Severe Traumatic Brain Injury 4th Edition</a:t>
            </a:r>
          </a:p>
          <a:p>
            <a:pPr lvl="1"/>
            <a:r>
              <a:rPr lang="en-MY" dirty="0"/>
              <a:t>www.braintraumafoundation.org </a:t>
            </a:r>
          </a:p>
          <a:p>
            <a:r>
              <a:rPr lang="it-IT" dirty="0"/>
              <a:t>National Institute for Health and Care Execellent Guidance: Head injury –Assessment and early management</a:t>
            </a:r>
          </a:p>
          <a:p>
            <a:pPr lvl="1"/>
            <a:r>
              <a:rPr lang="it-IT" dirty="0"/>
              <a:t>https://www.nice.org.uk/guidance/cg176</a:t>
            </a:r>
          </a:p>
          <a:p>
            <a:r>
              <a:rPr lang="en-MY" dirty="0"/>
              <a:t>Gelb, Adrian </a:t>
            </a:r>
            <a:r>
              <a:rPr lang="en-MY" dirty="0" err="1"/>
              <a:t>W.White</a:t>
            </a:r>
            <a:r>
              <a:rPr lang="en-MY" dirty="0"/>
              <a:t>, Hayden MD, </a:t>
            </a:r>
            <a:r>
              <a:rPr lang="en-MY" dirty="0" err="1"/>
              <a:t>Venkatesh</a:t>
            </a:r>
            <a:r>
              <a:rPr lang="en-MY" dirty="0"/>
              <a:t>, </a:t>
            </a:r>
            <a:r>
              <a:rPr lang="en-MY" dirty="0" err="1"/>
              <a:t>Bala</a:t>
            </a:r>
            <a:r>
              <a:rPr lang="en-MY" dirty="0"/>
              <a:t> MD et al. </a:t>
            </a:r>
            <a:r>
              <a:rPr lang="it-IT" b="1" dirty="0"/>
              <a:t>Cerebral Perfusion Pressure in Neurotrauma: A Review. </a:t>
            </a:r>
            <a:r>
              <a:rPr lang="en-MY" dirty="0" err="1"/>
              <a:t>Anesthesia</a:t>
            </a:r>
            <a:r>
              <a:rPr lang="en-MY" dirty="0"/>
              <a:t> &amp; Analgesia: September 2008 - Volume 107 (3):979-988</a:t>
            </a:r>
          </a:p>
          <a:p>
            <a:r>
              <a:rPr lang="en-MY" dirty="0"/>
              <a:t>Takashi </a:t>
            </a:r>
            <a:r>
              <a:rPr lang="en-MY" dirty="0" err="1"/>
              <a:t>araki</a:t>
            </a:r>
            <a:r>
              <a:rPr lang="en-MY" dirty="0"/>
              <a:t>, Hiroyuki </a:t>
            </a:r>
            <a:r>
              <a:rPr lang="en-MY" dirty="0" err="1"/>
              <a:t>yokota,Akio</a:t>
            </a:r>
            <a:r>
              <a:rPr lang="en-MY" dirty="0"/>
              <a:t> </a:t>
            </a:r>
            <a:r>
              <a:rPr lang="en-MY" dirty="0" err="1"/>
              <a:t>Morita.Paediatric</a:t>
            </a:r>
            <a:r>
              <a:rPr lang="en-MY" dirty="0"/>
              <a:t> Traumatic Brain </a:t>
            </a:r>
            <a:r>
              <a:rPr lang="en-MY" dirty="0" err="1"/>
              <a:t>Injury.Neuro</a:t>
            </a:r>
            <a:r>
              <a:rPr lang="en-MY" dirty="0"/>
              <a:t> MED </a:t>
            </a:r>
            <a:r>
              <a:rPr lang="en-MY" dirty="0" err="1"/>
              <a:t>Chir</a:t>
            </a:r>
            <a:r>
              <a:rPr lang="en-MY" dirty="0"/>
              <a:t> (Tokyo).2017 Feb;57(2);82-93</a:t>
            </a:r>
          </a:p>
          <a:p>
            <a:r>
              <a:rPr lang="en-MY" dirty="0" err="1"/>
              <a:t>Hofman</a:t>
            </a:r>
            <a:r>
              <a:rPr lang="en-MY" dirty="0"/>
              <a:t> PA, </a:t>
            </a:r>
            <a:r>
              <a:rPr lang="en-MY" dirty="0" err="1"/>
              <a:t>Nelemans</a:t>
            </a:r>
            <a:r>
              <a:rPr lang="en-MY" dirty="0"/>
              <a:t> P, </a:t>
            </a:r>
            <a:r>
              <a:rPr lang="en-MY" dirty="0" err="1"/>
              <a:t>Kemerink</a:t>
            </a:r>
            <a:r>
              <a:rPr lang="en-MY" dirty="0"/>
              <a:t> GJ, et al. </a:t>
            </a:r>
            <a:r>
              <a:rPr lang="en-MY" b="1" dirty="0"/>
              <a:t>Value of radiological diagnosis of skull fracture in the management of mild head injury: meta-analysis</a:t>
            </a:r>
            <a:r>
              <a:rPr lang="en-MY" dirty="0"/>
              <a:t>. J </a:t>
            </a:r>
            <a:r>
              <a:rPr lang="en-MY" dirty="0" err="1"/>
              <a:t>Neurol</a:t>
            </a:r>
            <a:r>
              <a:rPr lang="en-MY" dirty="0"/>
              <a:t> </a:t>
            </a:r>
            <a:r>
              <a:rPr lang="en-MY" dirty="0" err="1"/>
              <a:t>Neurosurg</a:t>
            </a:r>
            <a:r>
              <a:rPr lang="en-MY" dirty="0"/>
              <a:t> Psychiatry. 200068(4):416-422.</a:t>
            </a:r>
          </a:p>
          <a:p>
            <a:pPr lvl="1"/>
            <a:r>
              <a:rPr lang="it-IT" dirty="0">
                <a:hlinkClick r:id="rId2"/>
              </a:rPr>
              <a:t>https://journals.lww.com/anesthesia-analgesia/Fulltext/2008/09000/Cerebral_Perfusion_Pressure_in_Neurotrauma_A.45.aspx</a:t>
            </a:r>
            <a:endParaRPr lang="it-IT" dirty="0"/>
          </a:p>
          <a:p>
            <a:pPr marL="457200" lvl="1" indent="0">
              <a:buNone/>
            </a:pPr>
            <a:endParaRPr lang="it-IT" dirty="0"/>
          </a:p>
          <a:p>
            <a:endParaRPr lang="en-MY" dirty="0"/>
          </a:p>
        </p:txBody>
      </p:sp>
      <p:pic>
        <p:nvPicPr>
          <p:cNvPr id="4" name="Picture 2" descr="Image result for TRAUMATIC BRAIN INJU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619523"/>
            <a:ext cx="1060633" cy="808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5788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623462"/>
            <a:ext cx="10515600" cy="808888"/>
          </a:xfrm>
          <a:prstGeom prst="rect">
            <a:avLst/>
          </a:prstGeo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MY" b="1" dirty="0"/>
              <a:t>     PHYSIOLOGY</a:t>
            </a:r>
          </a:p>
        </p:txBody>
      </p:sp>
      <p:pic>
        <p:nvPicPr>
          <p:cNvPr id="6" name="Picture 2" descr="Image result for TRAUMATIC BRAIN INJU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883" y="623462"/>
            <a:ext cx="1060633" cy="8088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2727668" y="1542197"/>
            <a:ext cx="6736664" cy="4386379"/>
          </a:xfrm>
          <a:prstGeom prst="rect">
            <a:avLst/>
          </a:prstGeom>
        </p:spPr>
      </p:pic>
    </p:spTree>
    <p:extLst>
      <p:ext uri="{BB962C8B-B14F-4D97-AF65-F5344CB8AC3E}">
        <p14:creationId xmlns:p14="http://schemas.microsoft.com/office/powerpoint/2010/main" val="20987646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623462"/>
            <a:ext cx="10515600" cy="808888"/>
          </a:xfrm>
          <a:prstGeom prst="rect">
            <a:avLst/>
          </a:prstGeo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MY" sz="4400" b="1" i="0" u="none" strike="noStrike" kern="1200" cap="none" spc="0" normalizeH="0" baseline="0" noProof="0" dirty="0">
                <a:ln>
                  <a:noFill/>
                </a:ln>
                <a:solidFill>
                  <a:schemeClr val="tx1"/>
                </a:solidFill>
                <a:effectLst/>
                <a:uLnTx/>
                <a:uFillTx/>
                <a:latin typeface="+mj-lt"/>
                <a:ea typeface="+mj-ea"/>
                <a:cs typeface="+mj-cs"/>
              </a:rPr>
              <a:t>     PHYSIOLOGY</a:t>
            </a:r>
          </a:p>
        </p:txBody>
      </p:sp>
      <p:pic>
        <p:nvPicPr>
          <p:cNvPr id="6" name="Picture 2" descr="Image result for TRAUMATIC BRAIN INJU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883" y="623462"/>
            <a:ext cx="1060633" cy="808888"/>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3"/>
          <p:cNvPicPr>
            <a:picLocks noChangeAspect="1"/>
          </p:cNvPicPr>
          <p:nvPr/>
        </p:nvPicPr>
        <p:blipFill>
          <a:blip r:embed="rId4"/>
          <a:stretch>
            <a:fillRect/>
          </a:stretch>
        </p:blipFill>
        <p:spPr>
          <a:xfrm>
            <a:off x="2100262" y="1825625"/>
            <a:ext cx="7991475" cy="3895725"/>
          </a:xfrm>
          <a:prstGeom prst="rect">
            <a:avLst/>
          </a:prstGeom>
        </p:spPr>
      </p:pic>
      <p:sp>
        <p:nvSpPr>
          <p:cNvPr id="8" name="TextBox 7"/>
          <p:cNvSpPr txBox="1"/>
          <p:nvPr/>
        </p:nvSpPr>
        <p:spPr>
          <a:xfrm>
            <a:off x="4429307" y="5973948"/>
            <a:ext cx="333338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MY" sz="3600" b="1" i="0" u="none" strike="noStrike" kern="0" cap="none" spc="0" normalizeH="0" baseline="0" noProof="0" dirty="0">
                <a:ln>
                  <a:noFill/>
                </a:ln>
                <a:solidFill>
                  <a:sysClr val="windowText" lastClr="000000"/>
                </a:solidFill>
                <a:effectLst/>
                <a:uLnTx/>
                <a:uFillTx/>
              </a:rPr>
              <a:t>CPP = MAP – ICP </a:t>
            </a:r>
          </a:p>
        </p:txBody>
      </p:sp>
    </p:spTree>
    <p:extLst>
      <p:ext uri="{BB962C8B-B14F-4D97-AF65-F5344CB8AC3E}">
        <p14:creationId xmlns:p14="http://schemas.microsoft.com/office/powerpoint/2010/main" val="178755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23462"/>
            <a:ext cx="10515600" cy="808888"/>
          </a:xfrm>
          <a:gradFill>
            <a:gsLst>
              <a:gs pos="0">
                <a:srgbClr val="FF9999"/>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ctr"/>
            <a:r>
              <a:rPr lang="en-MY" b="1" dirty="0"/>
              <a:t>     PATHOPHYSIOLOGY</a:t>
            </a:r>
          </a:p>
        </p:txBody>
      </p:sp>
      <p:sp>
        <p:nvSpPr>
          <p:cNvPr id="4" name="Content Placeholder 3"/>
          <p:cNvSpPr>
            <a:spLocks noGrp="1"/>
          </p:cNvSpPr>
          <p:nvPr>
            <p:ph idx="1"/>
          </p:nvPr>
        </p:nvSpPr>
        <p:spPr>
          <a:xfrm>
            <a:off x="875308" y="1547890"/>
            <a:ext cx="10515600" cy="4351338"/>
          </a:xfrm>
        </p:spPr>
        <p:txBody>
          <a:bodyPr/>
          <a:lstStyle/>
          <a:p>
            <a:endParaRPr lang="en-MY" dirty="0"/>
          </a:p>
        </p:txBody>
      </p:sp>
      <p:pic>
        <p:nvPicPr>
          <p:cNvPr id="6" name="Picture 2" descr="Image result for TRAUMATIC BRAIN INJU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883" y="623462"/>
            <a:ext cx="1060633" cy="8088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6347508" y="5021067"/>
            <a:ext cx="5923250" cy="1531261"/>
          </a:xfrm>
          <a:prstGeom prst="rect">
            <a:avLst/>
          </a:prstGeom>
        </p:spPr>
      </p:pic>
      <p:sp>
        <p:nvSpPr>
          <p:cNvPr id="8" name="AutoShape 6"/>
          <p:cNvSpPr>
            <a:spLocks noChangeArrowheads="1"/>
          </p:cNvSpPr>
          <p:nvPr/>
        </p:nvSpPr>
        <p:spPr bwMode="auto">
          <a:xfrm>
            <a:off x="476939" y="4960445"/>
            <a:ext cx="5194991" cy="1591883"/>
          </a:xfrm>
          <a:prstGeom prst="bevel">
            <a:avLst>
              <a:gd name="adj" fmla="val 12500"/>
            </a:avLst>
          </a:prstGeom>
          <a:solidFill>
            <a:schemeClr val="accent2">
              <a:lumMod val="75000"/>
            </a:schemeClr>
          </a:solidFill>
          <a:ln w="9525">
            <a:solidFill>
              <a:schemeClr val="bg2"/>
            </a:solidFill>
            <a:miter lim="800000"/>
            <a:headEnd/>
            <a:tailEnd/>
          </a:ln>
        </p:spPr>
        <p:txBody>
          <a:bodyPr wrap="square" anchor="ct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a:defRPr/>
            </a:pPr>
            <a:endParaRPr lang="en-US">
              <a:latin typeface="Arial" charset="0"/>
              <a:ea typeface="+mn-ea"/>
              <a:cs typeface="Arial" charset="0"/>
            </a:endParaRPr>
          </a:p>
        </p:txBody>
      </p:sp>
      <p:sp>
        <p:nvSpPr>
          <p:cNvPr id="9" name="Text Box 7"/>
          <p:cNvSpPr txBox="1">
            <a:spLocks noChangeArrowheads="1"/>
          </p:cNvSpPr>
          <p:nvPr/>
        </p:nvSpPr>
        <p:spPr bwMode="auto">
          <a:xfrm>
            <a:off x="1074363" y="5226508"/>
            <a:ext cx="5224241"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lnSpc>
                <a:spcPct val="80000"/>
              </a:lnSpc>
              <a:spcBef>
                <a:spcPct val="50000"/>
              </a:spcBef>
              <a:buFont typeface="Times" panose="02020603050405020304" pitchFamily="18" charset="0"/>
              <a:buNone/>
            </a:pPr>
            <a:r>
              <a:rPr lang="en-US" altLang="en-US" b="1" dirty="0"/>
              <a:t>  10 mm Hg	=	Normal</a:t>
            </a:r>
          </a:p>
          <a:p>
            <a:pPr eaLnBrk="1" hangingPunct="1">
              <a:lnSpc>
                <a:spcPct val="80000"/>
              </a:lnSpc>
              <a:spcBef>
                <a:spcPct val="50000"/>
              </a:spcBef>
              <a:buFont typeface="Times" panose="02020603050405020304" pitchFamily="18" charset="0"/>
              <a:buNone/>
            </a:pPr>
            <a:r>
              <a:rPr lang="en-US" altLang="en-US" b="1" dirty="0"/>
              <a:t>&gt;20 mm Hg	=	Abnormal</a:t>
            </a:r>
          </a:p>
          <a:p>
            <a:pPr eaLnBrk="1" hangingPunct="1">
              <a:lnSpc>
                <a:spcPct val="80000"/>
              </a:lnSpc>
              <a:spcBef>
                <a:spcPct val="50000"/>
              </a:spcBef>
              <a:buFont typeface="Times" panose="02020603050405020304" pitchFamily="18" charset="0"/>
              <a:buNone/>
            </a:pPr>
            <a:r>
              <a:rPr lang="en-US" altLang="en-US" b="1" dirty="0"/>
              <a:t>&gt;40 mm Hg	=	Severe</a:t>
            </a:r>
          </a:p>
        </p:txBody>
      </p:sp>
      <p:pic>
        <p:nvPicPr>
          <p:cNvPr id="10" name="table"/>
          <p:cNvPicPr>
            <a:picLocks noChangeAspect="1"/>
          </p:cNvPicPr>
          <p:nvPr/>
        </p:nvPicPr>
        <p:blipFill>
          <a:blip r:embed="rId5"/>
          <a:stretch>
            <a:fillRect/>
          </a:stretch>
        </p:blipFill>
        <p:spPr>
          <a:xfrm>
            <a:off x="2927350" y="2527791"/>
            <a:ext cx="6334125" cy="2378679"/>
          </a:xfrm>
          <a:prstGeom prst="rect">
            <a:avLst/>
          </a:prstGeom>
          <a:ln>
            <a:noFill/>
          </a:ln>
          <a:effectLst>
            <a:outerShdw blurRad="292100" dist="139700" dir="2700000" algn="tl" rotWithShape="0">
              <a:srgbClr val="333333">
                <a:alpha val="65000"/>
              </a:srgbClr>
            </a:outerShdw>
          </a:effectLst>
        </p:spPr>
      </p:pic>
      <p:sp>
        <p:nvSpPr>
          <p:cNvPr id="11" name="Text Box 95"/>
          <p:cNvSpPr txBox="1">
            <a:spLocks noChangeArrowheads="1"/>
          </p:cNvSpPr>
          <p:nvPr/>
        </p:nvSpPr>
        <p:spPr bwMode="auto">
          <a:xfrm>
            <a:off x="5016500" y="1951529"/>
            <a:ext cx="4248150" cy="461665"/>
          </a:xfrm>
          <a:prstGeom prst="rect">
            <a:avLst/>
          </a:prstGeom>
          <a:solidFill>
            <a:schemeClr val="accent1"/>
          </a:solidFill>
          <a:ln w="9525">
            <a:solidFill>
              <a:schemeClr val="bg2"/>
            </a:solidFill>
            <a:miter lim="800000"/>
            <a:headEnd/>
            <a:tailEnd/>
          </a:ln>
        </p:spPr>
        <p:txBody>
          <a:bodyPr>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a:lstStyle>
          <a:p>
            <a:pPr eaLnBrk="1" hangingPunct="1">
              <a:spcBef>
                <a:spcPct val="50000"/>
              </a:spcBef>
              <a:buFont typeface="Times" panose="02020603050405020304" pitchFamily="18" charset="0"/>
              <a:buNone/>
            </a:pPr>
            <a:r>
              <a:rPr lang="en-US" altLang="en-US" sz="2400" dirty="0"/>
              <a:t>    </a:t>
            </a:r>
            <a:r>
              <a:rPr lang="en-US" altLang="en-US" sz="2400" b="1" dirty="0"/>
              <a:t>MAP   –    ICP    =    CPP</a:t>
            </a:r>
          </a:p>
        </p:txBody>
      </p:sp>
    </p:spTree>
    <p:extLst>
      <p:ext uri="{BB962C8B-B14F-4D97-AF65-F5344CB8AC3E}">
        <p14:creationId xmlns:p14="http://schemas.microsoft.com/office/powerpoint/2010/main" val="1790977325"/>
      </p:ext>
    </p:extLst>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18116</TotalTime>
  <Words>4122</Words>
  <Application>Microsoft Office PowerPoint</Application>
  <PresentationFormat>Widescreen</PresentationFormat>
  <Paragraphs>621</Paragraphs>
  <Slides>63</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1" baseType="lpstr">
      <vt:lpstr>MS PGothic</vt:lpstr>
      <vt:lpstr>Arial</vt:lpstr>
      <vt:lpstr>Calibri</vt:lpstr>
      <vt:lpstr>Calibri Light</vt:lpstr>
      <vt:lpstr>Times</vt:lpstr>
      <vt:lpstr>Wingdings</vt:lpstr>
      <vt:lpstr>Office Theme</vt:lpstr>
      <vt:lpstr>Bitmap Image</vt:lpstr>
      <vt:lpstr>PowerPoint Presentation</vt:lpstr>
      <vt:lpstr>Acknowledgement</vt:lpstr>
      <vt:lpstr>     OUTLINES</vt:lpstr>
      <vt:lpstr>     DEFINITION OF TBI</vt:lpstr>
      <vt:lpstr>     EPIDEMIOLOGY (National Trauma Database 4th Edition, 2009)</vt:lpstr>
      <vt:lpstr>     ANATOMY</vt:lpstr>
      <vt:lpstr>PowerPoint Presentation</vt:lpstr>
      <vt:lpstr>PowerPoint Presentation</vt:lpstr>
      <vt:lpstr>     PATHOPHYSIOLOGY</vt:lpstr>
      <vt:lpstr>     </vt:lpstr>
      <vt:lpstr>Volume-Pressure curve</vt:lpstr>
      <vt:lpstr>     CLASSIFICATIONS OF HEAD INJURY</vt:lpstr>
      <vt:lpstr>PowerPoint Presentation</vt:lpstr>
      <vt:lpstr>PowerPoint Presentation</vt:lpstr>
      <vt:lpstr>Intracranial lesions</vt:lpstr>
      <vt:lpstr>PowerPoint Presentation</vt:lpstr>
      <vt:lpstr>Pathophysiology</vt:lpstr>
      <vt:lpstr>PowerPoint Presentation</vt:lpstr>
      <vt:lpstr>PREHOSPITAL CARE</vt:lpstr>
      <vt:lpstr>PowerPoint Presentation</vt:lpstr>
      <vt:lpstr>PowerPoint Presentation</vt:lpstr>
      <vt:lpstr>PowerPoint Presentation</vt:lpstr>
      <vt:lpstr>PowerPoint Presentation</vt:lpstr>
      <vt:lpstr>PowerPoint Presentation</vt:lpstr>
      <vt:lpstr>PowerPoint Presentation</vt:lpstr>
      <vt:lpstr>DIAGNOSTIC IMAGING</vt:lpstr>
      <vt:lpstr>PowerPoint Presentation</vt:lpstr>
      <vt:lpstr>PowerPoint Presentation</vt:lpstr>
      <vt:lpstr>PowerPoint Presentation</vt:lpstr>
      <vt:lpstr>How to calculate bleed size? </vt:lpstr>
      <vt:lpstr>EPIDURAL HEMATOMA</vt:lpstr>
      <vt:lpstr>SUBDURAL HEMATOMA</vt:lpstr>
      <vt:lpstr>CEREBRAL CONTUSION/ INTRACEREBRAL HEMATOMA</vt:lpstr>
      <vt:lpstr>SUBARACHNOID HEMORRHAGE</vt:lpstr>
      <vt:lpstr>DIFFUSE AXONAL INJURY</vt:lpstr>
      <vt:lpstr>ACUTE COMPLICATIONS</vt:lpstr>
      <vt:lpstr>BRAIN HERNIATION</vt:lpstr>
      <vt:lpstr>PowerPoint Presentation</vt:lpstr>
      <vt:lpstr>PowerPoint Presentation</vt:lpstr>
      <vt:lpstr>PowerPoint Presentation</vt:lpstr>
      <vt:lpstr>PowerPoint Presentation</vt:lpstr>
      <vt:lpstr>PowerPoint Presentation</vt:lpstr>
      <vt:lpstr>SEVERE TRAUMATIC BRAIN INJURY</vt:lpstr>
      <vt:lpstr>CEREBRAL RESUSCITATION</vt:lpstr>
      <vt:lpstr>PHYSICAL</vt:lpstr>
      <vt:lpstr>PHYSIOLOGICAL</vt:lpstr>
      <vt:lpstr>PHARMACOLOGICAL</vt:lpstr>
      <vt:lpstr>Pharmacotherapy for Drug-Assisted Intubation</vt:lpstr>
      <vt:lpstr>PowerPoint Presentation</vt:lpstr>
      <vt:lpstr>SURGICAL</vt:lpstr>
      <vt:lpstr>Other clinical parameters </vt:lpstr>
      <vt:lpstr>MILD TRAUMATIC BRAIN INJURY</vt:lpstr>
      <vt:lpstr>PowerPoint Presentation</vt:lpstr>
      <vt:lpstr>PowerPoint Presentation</vt:lpstr>
      <vt:lpstr>CASE STUDY</vt:lpstr>
      <vt:lpstr>DOES SKULL XRAY HAS ROLE IN SUSPECTED TBI?</vt:lpstr>
      <vt:lpstr>PowerPoint Presentation</vt:lpstr>
      <vt:lpstr>VERDICT</vt:lpstr>
      <vt:lpstr>PowerPoint Presentation</vt:lpstr>
      <vt:lpstr>SHAKEN BABY SYNDROME</vt:lpstr>
      <vt:lpstr>PowerPoint Presentation</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rosgayah</cp:lastModifiedBy>
  <cp:revision>208</cp:revision>
  <dcterms:created xsi:type="dcterms:W3CDTF">2018-02-14T04:00:45Z</dcterms:created>
  <dcterms:modified xsi:type="dcterms:W3CDTF">2018-09-26T00:36:39Z</dcterms:modified>
</cp:coreProperties>
</file>